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9.svg" ContentType="image/svg+xml"/>
  <Override PartName="/ppt/media/image21.svg" ContentType="image/svg+xml"/>
  <Override PartName="/ppt/media/image23.svg" ContentType="image/svg+xml"/>
  <Override PartName="/ppt/media/image26.svg" ContentType="image/svg+xml"/>
  <Override PartName="/ppt/media/image29.svg" ContentType="image/svg+xml"/>
  <Override PartName="/ppt/media/image31.svg" ContentType="image/svg+xml"/>
  <Override PartName="/ppt/media/image4.svg" ContentType="image/svg+xml"/>
  <Override PartName="/ppt/media/image41.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66" r:id="rId4"/>
    <p:sldId id="268" r:id="rId5"/>
    <p:sldId id="269" r:id="rId6"/>
    <p:sldId id="271" r:id="rId7"/>
    <p:sldId id="272" r:id="rId8"/>
    <p:sldId id="275" r:id="rId9"/>
    <p:sldId id="276" r:id="rId10"/>
    <p:sldId id="277" r:id="rId11"/>
    <p:sldId id="273" r:id="rId12"/>
    <p:sldId id="274" r:id="rId13"/>
    <p:sldId id="278" r:id="rId14"/>
    <p:sldId id="279" r:id="rId15"/>
    <p:sldId id="280" r:id="rId16"/>
    <p:sldId id="281" r:id="rId17"/>
    <p:sldId id="312" r:id="rId18"/>
    <p:sldId id="336" r:id="rId19"/>
    <p:sldId id="295" r:id="rId20"/>
    <p:sldId id="311" r:id="rId21"/>
    <p:sldId id="296" r:id="rId22"/>
    <p:sldId id="313" r:id="rId23"/>
    <p:sldId id="317" r:id="rId24"/>
    <p:sldId id="302" r:id="rId25"/>
    <p:sldId id="314" r:id="rId26"/>
    <p:sldId id="315" r:id="rId27"/>
    <p:sldId id="318" r:id="rId28"/>
    <p:sldId id="319" r:id="rId29"/>
    <p:sldId id="320" r:id="rId30"/>
    <p:sldId id="304" r:id="rId31"/>
    <p:sldId id="299" r:id="rId32"/>
    <p:sldId id="301" r:id="rId33"/>
    <p:sldId id="321" r:id="rId34"/>
    <p:sldId id="305" r:id="rId35"/>
    <p:sldId id="322" r:id="rId36"/>
    <p:sldId id="323" r:id="rId37"/>
    <p:sldId id="324" r:id="rId38"/>
    <p:sldId id="325" r:id="rId39"/>
    <p:sldId id="307" r:id="rId40"/>
    <p:sldId id="326" r:id="rId41"/>
    <p:sldId id="334" r:id="rId42"/>
    <p:sldId id="333" r:id="rId43"/>
    <p:sldId id="327" r:id="rId44"/>
    <p:sldId id="328" r:id="rId45"/>
    <p:sldId id="329" r:id="rId46"/>
    <p:sldId id="330" r:id="rId47"/>
    <p:sldId id="331" r:id="rId48"/>
    <p:sldId id="332" r:id="rId49"/>
    <p:sldId id="33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057F41E-FE6C-47B4-B993-1B5EFFDB8D5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ED60858-3022-430A-AC8D-DE96CC76992E}">
      <dgm:prSet/>
      <dgm:spPr/>
      <dgm:t>
        <a:bodyPr/>
        <a:lstStyle/>
        <a:p>
          <a:r>
            <a:rPr lang="en-US" b="1"/>
            <a:t>Easy Insatallation :</a:t>
          </a:r>
          <a:r>
            <a:rPr lang="en-US"/>
            <a:t> Jenkins is a platform-agnostic, self-contained Java-based program, ready to run with packages for Windows, Mac OS, and Unix-like operating systems.</a:t>
          </a:r>
        </a:p>
      </dgm:t>
    </dgm:pt>
    <dgm:pt modelId="{B616FDD1-EBC9-4A75-A3B3-0C3F76339990}" cxnId="{C3B6C6A1-B37A-4803-9F4E-77A0B4731C41}" type="parTrans">
      <dgm:prSet/>
      <dgm:spPr/>
      <dgm:t>
        <a:bodyPr/>
        <a:lstStyle/>
        <a:p>
          <a:endParaRPr lang="en-US"/>
        </a:p>
      </dgm:t>
    </dgm:pt>
    <dgm:pt modelId="{08AE1764-80D1-4056-8954-2982DB10C896}" cxnId="{C3B6C6A1-B37A-4803-9F4E-77A0B4731C41}" type="sibTrans">
      <dgm:prSet/>
      <dgm:spPr/>
      <dgm:t>
        <a:bodyPr/>
        <a:lstStyle/>
        <a:p>
          <a:endParaRPr lang="en-US"/>
        </a:p>
      </dgm:t>
    </dgm:pt>
    <dgm:pt modelId="{493C6F87-A9DA-4FCF-B00F-AA76C4A47FE8}">
      <dgm:prSet/>
      <dgm:spPr/>
      <dgm:t>
        <a:bodyPr/>
        <a:lstStyle/>
        <a:p>
          <a:r>
            <a:rPr lang="en-US" b="1"/>
            <a:t>Easy cofiguration :</a:t>
          </a:r>
          <a:r>
            <a:rPr lang="en-US"/>
            <a:t> Jenkins is easily set up and configured using its web interface, featuring error checks and a built-in help function.</a:t>
          </a:r>
        </a:p>
      </dgm:t>
    </dgm:pt>
    <dgm:pt modelId="{DFAC27AC-A5BC-499D-85D1-3D1207BD5210}" cxnId="{BF939D04-CDDD-4241-B845-A428D7FEF6C6}" type="parTrans">
      <dgm:prSet/>
      <dgm:spPr/>
      <dgm:t>
        <a:bodyPr/>
        <a:lstStyle/>
        <a:p>
          <a:endParaRPr lang="en-US"/>
        </a:p>
      </dgm:t>
    </dgm:pt>
    <dgm:pt modelId="{068FC4A4-D997-4DDC-9879-E7161678E523}" cxnId="{BF939D04-CDDD-4241-B845-A428D7FEF6C6}" type="sibTrans">
      <dgm:prSet/>
      <dgm:spPr/>
      <dgm:t>
        <a:bodyPr/>
        <a:lstStyle/>
        <a:p>
          <a:endParaRPr lang="en-US"/>
        </a:p>
      </dgm:t>
    </dgm:pt>
    <dgm:pt modelId="{E010DCF0-9E98-4906-8A8D-E073BB332C3D}">
      <dgm:prSet/>
      <dgm:spPr/>
      <dgm:t>
        <a:bodyPr/>
        <a:lstStyle/>
        <a:p>
          <a:r>
            <a:rPr lang="en-US" b="1"/>
            <a:t>Available pluggings : </a:t>
          </a:r>
          <a:r>
            <a:rPr lang="en-US"/>
            <a:t>There are hundreds of plugins available in the Update Center, integrating with every tool in the CI and CD toolchain.</a:t>
          </a:r>
        </a:p>
      </dgm:t>
    </dgm:pt>
    <dgm:pt modelId="{1B7835EC-5396-4059-AD00-5443BAAC5DFE}" cxnId="{3CA33DB1-E38E-473A-B1B3-548C77FF0D49}" type="parTrans">
      <dgm:prSet/>
      <dgm:spPr/>
      <dgm:t>
        <a:bodyPr/>
        <a:lstStyle/>
        <a:p>
          <a:endParaRPr lang="en-US"/>
        </a:p>
      </dgm:t>
    </dgm:pt>
    <dgm:pt modelId="{35A02AF1-EBCE-4E26-96A7-AC6AEF5EA8ED}" cxnId="{3CA33DB1-E38E-473A-B1B3-548C77FF0D49}" type="sibTrans">
      <dgm:prSet/>
      <dgm:spPr/>
      <dgm:t>
        <a:bodyPr/>
        <a:lstStyle/>
        <a:p>
          <a:endParaRPr lang="en-US"/>
        </a:p>
      </dgm:t>
    </dgm:pt>
    <dgm:pt modelId="{6A597681-F3F6-4054-9AD2-E8BE07EFE4B8}">
      <dgm:prSet/>
      <dgm:spPr/>
      <dgm:t>
        <a:bodyPr/>
        <a:lstStyle/>
        <a:p>
          <a:r>
            <a:rPr lang="en-US" b="1"/>
            <a:t>Extensible : </a:t>
          </a:r>
          <a:r>
            <a:rPr lang="en-US"/>
            <a:t>Jenkins can be extended by means of its plugin architecture, providing nearly endless possibilities for what it can do.</a:t>
          </a:r>
        </a:p>
      </dgm:t>
    </dgm:pt>
    <dgm:pt modelId="{489EAC01-5911-43A5-9AAD-59EA117B72A2}" cxnId="{AD224587-1B55-43D1-8B07-B4A3A95EC2BC}" type="parTrans">
      <dgm:prSet/>
      <dgm:spPr/>
      <dgm:t>
        <a:bodyPr/>
        <a:lstStyle/>
        <a:p>
          <a:endParaRPr lang="en-US"/>
        </a:p>
      </dgm:t>
    </dgm:pt>
    <dgm:pt modelId="{3A1FCC52-BCA1-4A72-9F75-9DFF513350A2}" cxnId="{AD224587-1B55-43D1-8B07-B4A3A95EC2BC}" type="sibTrans">
      <dgm:prSet/>
      <dgm:spPr/>
      <dgm:t>
        <a:bodyPr/>
        <a:lstStyle/>
        <a:p>
          <a:endParaRPr lang="en-US"/>
        </a:p>
      </dgm:t>
    </dgm:pt>
    <dgm:pt modelId="{8AF01B34-E287-451F-9708-02FA84F2C2C3}">
      <dgm:prSet/>
      <dgm:spPr/>
      <dgm:t>
        <a:bodyPr/>
        <a:lstStyle/>
        <a:p>
          <a:r>
            <a:rPr lang="en-US" b="1"/>
            <a:t>Easy Distribution :</a:t>
          </a:r>
          <a:r>
            <a:rPr lang="en-US"/>
            <a:t> Jenkins can easily distribute work across multiple machines for faster builds, tests, and deployments across multiple platforms.</a:t>
          </a:r>
        </a:p>
      </dgm:t>
    </dgm:pt>
    <dgm:pt modelId="{CDAD1E23-7160-4E8A-8194-E1202AFFCF27}" cxnId="{EB15C218-E8E1-49A8-9B05-0438DA27FC5C}" type="parTrans">
      <dgm:prSet/>
      <dgm:spPr/>
      <dgm:t>
        <a:bodyPr/>
        <a:lstStyle/>
        <a:p>
          <a:endParaRPr lang="en-US"/>
        </a:p>
      </dgm:t>
    </dgm:pt>
    <dgm:pt modelId="{8973D6B3-940C-4684-8E40-702C90BF66D4}" cxnId="{EB15C218-E8E1-49A8-9B05-0438DA27FC5C}" type="sibTrans">
      <dgm:prSet/>
      <dgm:spPr/>
      <dgm:t>
        <a:bodyPr/>
        <a:lstStyle/>
        <a:p>
          <a:endParaRPr lang="en-US"/>
        </a:p>
      </dgm:t>
    </dgm:pt>
    <dgm:pt modelId="{B75D1015-EFD8-4E6B-87A6-267ADD643FDD}">
      <dgm:prSet/>
      <dgm:spPr/>
      <dgm:t>
        <a:bodyPr/>
        <a:lstStyle/>
        <a:p>
          <a:r>
            <a:rPr lang="en-US" b="1"/>
            <a:t>Free open source : </a:t>
          </a:r>
          <a:r>
            <a:rPr lang="en-US"/>
            <a:t>Jenkins is an open-source resource backed by heavy community support.</a:t>
          </a:r>
        </a:p>
      </dgm:t>
    </dgm:pt>
    <dgm:pt modelId="{26B4F640-C37C-4C46-8C01-2B5B1E339809}" cxnId="{E816BBA2-9CB2-4C35-A438-0090B1A30442}" type="parTrans">
      <dgm:prSet/>
      <dgm:spPr/>
      <dgm:t>
        <a:bodyPr/>
        <a:lstStyle/>
        <a:p>
          <a:endParaRPr lang="en-US"/>
        </a:p>
      </dgm:t>
    </dgm:pt>
    <dgm:pt modelId="{FD948FBC-E9A8-4213-9FE9-0CFEAC36A08D}" cxnId="{E816BBA2-9CB2-4C35-A438-0090B1A30442}" type="sibTrans">
      <dgm:prSet/>
      <dgm:spPr/>
      <dgm:t>
        <a:bodyPr/>
        <a:lstStyle/>
        <a:p>
          <a:endParaRPr lang="en-US"/>
        </a:p>
      </dgm:t>
    </dgm:pt>
    <dgm:pt modelId="{C782AB2B-FF80-4B75-A45A-3B89EA6F10D4}" type="pres">
      <dgm:prSet presAssocID="{C057F41E-FE6C-47B4-B993-1B5EFFDB8D5C}" presName="diagram" presStyleCnt="0">
        <dgm:presLayoutVars>
          <dgm:dir/>
          <dgm:resizeHandles val="exact"/>
        </dgm:presLayoutVars>
      </dgm:prSet>
      <dgm:spPr/>
    </dgm:pt>
    <dgm:pt modelId="{8058459D-B07A-40F8-82EF-AC52A6B6820F}" type="pres">
      <dgm:prSet presAssocID="{5ED60858-3022-430A-AC8D-DE96CC76992E}" presName="node" presStyleLbl="node1" presStyleIdx="0" presStyleCnt="6">
        <dgm:presLayoutVars>
          <dgm:bulletEnabled val="1"/>
        </dgm:presLayoutVars>
      </dgm:prSet>
      <dgm:spPr/>
    </dgm:pt>
    <dgm:pt modelId="{D062CEB8-7995-4CCD-A66A-1DFEFA63FBA1}" type="pres">
      <dgm:prSet presAssocID="{08AE1764-80D1-4056-8954-2982DB10C896}" presName="sibTrans" presStyleCnt="0"/>
      <dgm:spPr/>
    </dgm:pt>
    <dgm:pt modelId="{B50F6063-ABAA-4838-8CF6-74EECAC2FFB5}" type="pres">
      <dgm:prSet presAssocID="{493C6F87-A9DA-4FCF-B00F-AA76C4A47FE8}" presName="node" presStyleLbl="node1" presStyleIdx="1" presStyleCnt="6">
        <dgm:presLayoutVars>
          <dgm:bulletEnabled val="1"/>
        </dgm:presLayoutVars>
      </dgm:prSet>
      <dgm:spPr/>
    </dgm:pt>
    <dgm:pt modelId="{1DB6E4C3-356A-4591-821E-AD414AB67F51}" type="pres">
      <dgm:prSet presAssocID="{068FC4A4-D997-4DDC-9879-E7161678E523}" presName="sibTrans" presStyleCnt="0"/>
      <dgm:spPr/>
    </dgm:pt>
    <dgm:pt modelId="{80D2FFE0-A69B-435A-80BE-A130F2C58271}" type="pres">
      <dgm:prSet presAssocID="{E010DCF0-9E98-4906-8A8D-E073BB332C3D}" presName="node" presStyleLbl="node1" presStyleIdx="2" presStyleCnt="6">
        <dgm:presLayoutVars>
          <dgm:bulletEnabled val="1"/>
        </dgm:presLayoutVars>
      </dgm:prSet>
      <dgm:spPr/>
    </dgm:pt>
    <dgm:pt modelId="{CE8C0AC2-7B37-4C19-8F96-44BC6B2ACB36}" type="pres">
      <dgm:prSet presAssocID="{35A02AF1-EBCE-4E26-96A7-AC6AEF5EA8ED}" presName="sibTrans" presStyleCnt="0"/>
      <dgm:spPr/>
    </dgm:pt>
    <dgm:pt modelId="{032537D6-3F05-458C-9AEE-A9C691F98DAC}" type="pres">
      <dgm:prSet presAssocID="{6A597681-F3F6-4054-9AD2-E8BE07EFE4B8}" presName="node" presStyleLbl="node1" presStyleIdx="3" presStyleCnt="6">
        <dgm:presLayoutVars>
          <dgm:bulletEnabled val="1"/>
        </dgm:presLayoutVars>
      </dgm:prSet>
      <dgm:spPr/>
    </dgm:pt>
    <dgm:pt modelId="{8000DADC-E2C0-4CF5-93D7-55055A6C4A20}" type="pres">
      <dgm:prSet presAssocID="{3A1FCC52-BCA1-4A72-9F75-9DFF513350A2}" presName="sibTrans" presStyleCnt="0"/>
      <dgm:spPr/>
    </dgm:pt>
    <dgm:pt modelId="{8CE0DE0D-EA6C-45B9-A201-B03F5C8A541E}" type="pres">
      <dgm:prSet presAssocID="{8AF01B34-E287-451F-9708-02FA84F2C2C3}" presName="node" presStyleLbl="node1" presStyleIdx="4" presStyleCnt="6">
        <dgm:presLayoutVars>
          <dgm:bulletEnabled val="1"/>
        </dgm:presLayoutVars>
      </dgm:prSet>
      <dgm:spPr/>
    </dgm:pt>
    <dgm:pt modelId="{31B92454-E2A7-4880-9D57-282C7D3E3BD6}" type="pres">
      <dgm:prSet presAssocID="{8973D6B3-940C-4684-8E40-702C90BF66D4}" presName="sibTrans" presStyleCnt="0"/>
      <dgm:spPr/>
    </dgm:pt>
    <dgm:pt modelId="{F0EDA3F6-9A18-4F40-9E70-5E9AE31744E5}" type="pres">
      <dgm:prSet presAssocID="{B75D1015-EFD8-4E6B-87A6-267ADD643FDD}" presName="node" presStyleLbl="node1" presStyleIdx="5" presStyleCnt="6">
        <dgm:presLayoutVars>
          <dgm:bulletEnabled val="1"/>
        </dgm:presLayoutVars>
      </dgm:prSet>
      <dgm:spPr/>
    </dgm:pt>
  </dgm:ptLst>
  <dgm:cxnLst>
    <dgm:cxn modelId="{BF939D04-CDDD-4241-B845-A428D7FEF6C6}" srcId="{C057F41E-FE6C-47B4-B993-1B5EFFDB8D5C}" destId="{493C6F87-A9DA-4FCF-B00F-AA76C4A47FE8}" srcOrd="1" destOrd="0" parTransId="{DFAC27AC-A5BC-499D-85D1-3D1207BD5210}" sibTransId="{068FC4A4-D997-4DDC-9879-E7161678E523}"/>
    <dgm:cxn modelId="{9B81E30E-26D5-4E16-B0C8-78D526FBA9DA}" type="presOf" srcId="{C057F41E-FE6C-47B4-B993-1B5EFFDB8D5C}" destId="{C782AB2B-FF80-4B75-A45A-3B89EA6F10D4}" srcOrd="0" destOrd="0" presId="urn:microsoft.com/office/officeart/2005/8/layout/default"/>
    <dgm:cxn modelId="{EB15C218-E8E1-49A8-9B05-0438DA27FC5C}" srcId="{C057F41E-FE6C-47B4-B993-1B5EFFDB8D5C}" destId="{8AF01B34-E287-451F-9708-02FA84F2C2C3}" srcOrd="4" destOrd="0" parTransId="{CDAD1E23-7160-4E8A-8194-E1202AFFCF27}" sibTransId="{8973D6B3-940C-4684-8E40-702C90BF66D4}"/>
    <dgm:cxn modelId="{7998A522-E34D-46AE-B66D-A0B916BF8DA2}" type="presOf" srcId="{B75D1015-EFD8-4E6B-87A6-267ADD643FDD}" destId="{F0EDA3F6-9A18-4F40-9E70-5E9AE31744E5}" srcOrd="0" destOrd="0" presId="urn:microsoft.com/office/officeart/2005/8/layout/default"/>
    <dgm:cxn modelId="{A4DAEF37-DB36-4A2E-8F8F-1DD7EC32EB7F}" type="presOf" srcId="{5ED60858-3022-430A-AC8D-DE96CC76992E}" destId="{8058459D-B07A-40F8-82EF-AC52A6B6820F}" srcOrd="0" destOrd="0" presId="urn:microsoft.com/office/officeart/2005/8/layout/default"/>
    <dgm:cxn modelId="{AE180F66-B458-4396-8BC0-AD75B57887B9}" type="presOf" srcId="{493C6F87-A9DA-4FCF-B00F-AA76C4A47FE8}" destId="{B50F6063-ABAA-4838-8CF6-74EECAC2FFB5}" srcOrd="0" destOrd="0" presId="urn:microsoft.com/office/officeart/2005/8/layout/default"/>
    <dgm:cxn modelId="{D1595975-037D-4CC0-AE4E-D0DFCCF1725D}" type="presOf" srcId="{6A597681-F3F6-4054-9AD2-E8BE07EFE4B8}" destId="{032537D6-3F05-458C-9AEE-A9C691F98DAC}" srcOrd="0" destOrd="0" presId="urn:microsoft.com/office/officeart/2005/8/layout/default"/>
    <dgm:cxn modelId="{AD224587-1B55-43D1-8B07-B4A3A95EC2BC}" srcId="{C057F41E-FE6C-47B4-B993-1B5EFFDB8D5C}" destId="{6A597681-F3F6-4054-9AD2-E8BE07EFE4B8}" srcOrd="3" destOrd="0" parTransId="{489EAC01-5911-43A5-9AAD-59EA117B72A2}" sibTransId="{3A1FCC52-BCA1-4A72-9F75-9DFF513350A2}"/>
    <dgm:cxn modelId="{C3B6C6A1-B37A-4803-9F4E-77A0B4731C41}" srcId="{C057F41E-FE6C-47B4-B993-1B5EFFDB8D5C}" destId="{5ED60858-3022-430A-AC8D-DE96CC76992E}" srcOrd="0" destOrd="0" parTransId="{B616FDD1-EBC9-4A75-A3B3-0C3F76339990}" sibTransId="{08AE1764-80D1-4056-8954-2982DB10C896}"/>
    <dgm:cxn modelId="{E816BBA2-9CB2-4C35-A438-0090B1A30442}" srcId="{C057F41E-FE6C-47B4-B993-1B5EFFDB8D5C}" destId="{B75D1015-EFD8-4E6B-87A6-267ADD643FDD}" srcOrd="5" destOrd="0" parTransId="{26B4F640-C37C-4C46-8C01-2B5B1E339809}" sibTransId="{FD948FBC-E9A8-4213-9FE9-0CFEAC36A08D}"/>
    <dgm:cxn modelId="{3CA33DB1-E38E-473A-B1B3-548C77FF0D49}" srcId="{C057F41E-FE6C-47B4-B993-1B5EFFDB8D5C}" destId="{E010DCF0-9E98-4906-8A8D-E073BB332C3D}" srcOrd="2" destOrd="0" parTransId="{1B7835EC-5396-4059-AD00-5443BAAC5DFE}" sibTransId="{35A02AF1-EBCE-4E26-96A7-AC6AEF5EA8ED}"/>
    <dgm:cxn modelId="{A552ABD9-B4B7-4DC2-AE25-FED197EEA9C9}" type="presOf" srcId="{E010DCF0-9E98-4906-8A8D-E073BB332C3D}" destId="{80D2FFE0-A69B-435A-80BE-A130F2C58271}" srcOrd="0" destOrd="0" presId="urn:microsoft.com/office/officeart/2005/8/layout/default"/>
    <dgm:cxn modelId="{F77BA3FC-8844-48C8-839E-A6C2DDEF487F}" type="presOf" srcId="{8AF01B34-E287-451F-9708-02FA84F2C2C3}" destId="{8CE0DE0D-EA6C-45B9-A201-B03F5C8A541E}" srcOrd="0" destOrd="0" presId="urn:microsoft.com/office/officeart/2005/8/layout/default"/>
    <dgm:cxn modelId="{D88DF1AC-1549-44C7-A429-C76C18929A83}" type="presParOf" srcId="{C782AB2B-FF80-4B75-A45A-3B89EA6F10D4}" destId="{8058459D-B07A-40F8-82EF-AC52A6B6820F}" srcOrd="0" destOrd="0" presId="urn:microsoft.com/office/officeart/2005/8/layout/default"/>
    <dgm:cxn modelId="{C757874E-7D76-4987-A245-424C8B5C3611}" type="presParOf" srcId="{C782AB2B-FF80-4B75-A45A-3B89EA6F10D4}" destId="{D062CEB8-7995-4CCD-A66A-1DFEFA63FBA1}" srcOrd="1" destOrd="0" presId="urn:microsoft.com/office/officeart/2005/8/layout/default"/>
    <dgm:cxn modelId="{195925E8-AF7D-45D4-9E1E-76D82802E1DE}" type="presParOf" srcId="{C782AB2B-FF80-4B75-A45A-3B89EA6F10D4}" destId="{B50F6063-ABAA-4838-8CF6-74EECAC2FFB5}" srcOrd="2" destOrd="0" presId="urn:microsoft.com/office/officeart/2005/8/layout/default"/>
    <dgm:cxn modelId="{5A569612-75B5-4225-A053-C983F6B23954}" type="presParOf" srcId="{C782AB2B-FF80-4B75-A45A-3B89EA6F10D4}" destId="{1DB6E4C3-356A-4591-821E-AD414AB67F51}" srcOrd="3" destOrd="0" presId="urn:microsoft.com/office/officeart/2005/8/layout/default"/>
    <dgm:cxn modelId="{541DBB9B-A3D3-4E46-9028-248166B4F601}" type="presParOf" srcId="{C782AB2B-FF80-4B75-A45A-3B89EA6F10D4}" destId="{80D2FFE0-A69B-435A-80BE-A130F2C58271}" srcOrd="4" destOrd="0" presId="urn:microsoft.com/office/officeart/2005/8/layout/default"/>
    <dgm:cxn modelId="{A68AEAF7-E5F1-49A7-B5B1-0C8DC5BF0A18}" type="presParOf" srcId="{C782AB2B-FF80-4B75-A45A-3B89EA6F10D4}" destId="{CE8C0AC2-7B37-4C19-8F96-44BC6B2ACB36}" srcOrd="5" destOrd="0" presId="urn:microsoft.com/office/officeart/2005/8/layout/default"/>
    <dgm:cxn modelId="{B8A5A0BD-89CD-40FE-B210-855E64DFB2BB}" type="presParOf" srcId="{C782AB2B-FF80-4B75-A45A-3B89EA6F10D4}" destId="{032537D6-3F05-458C-9AEE-A9C691F98DAC}" srcOrd="6" destOrd="0" presId="urn:microsoft.com/office/officeart/2005/8/layout/default"/>
    <dgm:cxn modelId="{CB146EBE-E361-492D-9D65-2E6BA4EE5ED5}" type="presParOf" srcId="{C782AB2B-FF80-4B75-A45A-3B89EA6F10D4}" destId="{8000DADC-E2C0-4CF5-93D7-55055A6C4A20}" srcOrd="7" destOrd="0" presId="urn:microsoft.com/office/officeart/2005/8/layout/default"/>
    <dgm:cxn modelId="{DD6F3350-7889-407D-8DBD-30197F0DEC62}" type="presParOf" srcId="{C782AB2B-FF80-4B75-A45A-3B89EA6F10D4}" destId="{8CE0DE0D-EA6C-45B9-A201-B03F5C8A541E}" srcOrd="8" destOrd="0" presId="urn:microsoft.com/office/officeart/2005/8/layout/default"/>
    <dgm:cxn modelId="{458209CD-FA5C-45EC-906F-8FACD23EDF4F}" type="presParOf" srcId="{C782AB2B-FF80-4B75-A45A-3B89EA6F10D4}" destId="{31B92454-E2A7-4880-9D57-282C7D3E3BD6}" srcOrd="9" destOrd="0" presId="urn:microsoft.com/office/officeart/2005/8/layout/default"/>
    <dgm:cxn modelId="{0F932B36-2EBC-4A69-95DB-78282F7D85CC}" type="presParOf" srcId="{C782AB2B-FF80-4B75-A45A-3B89EA6F10D4}" destId="{F0EDA3F6-9A18-4F40-9E70-5E9AE31744E5}" srcOrd="1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2F1042-1F08-4930-B156-AFFDDFD870C4}" type="doc">
      <dgm:prSet loTypeId="urn:microsoft.com/office/officeart/2018/layout/CircleProcess" loCatId="simpleprocesssa" qsTypeId="urn:microsoft.com/office/officeart/2005/8/quickstyle/simple1" qsCatId="simple" csTypeId="urn:microsoft.com/office/officeart/2005/8/colors/colorful2" csCatId="colorful"/>
      <dgm:spPr/>
      <dgm:t>
        <a:bodyPr/>
        <a:lstStyle/>
        <a:p>
          <a:endParaRPr lang="en-US"/>
        </a:p>
      </dgm:t>
    </dgm:pt>
    <dgm:pt modelId="{C9401AA9-D976-4F07-B162-2FE88687EE91}">
      <dgm:prSet/>
      <dgm:spPr/>
      <dgm:t>
        <a:bodyPr/>
        <a:lstStyle/>
        <a:p>
          <a:r>
            <a:rPr lang="en-US"/>
            <a:t>To create a new repository on GitHub, follow these steps:</a:t>
          </a:r>
        </a:p>
      </dgm:t>
    </dgm:pt>
    <dgm:pt modelId="{7D7E24A3-79A2-42FD-8696-9F8E76C53060}" cxnId="{36E1C16C-4A00-4E8F-AB18-E8524F379081}" type="parTrans">
      <dgm:prSet/>
      <dgm:spPr/>
      <dgm:t>
        <a:bodyPr/>
        <a:lstStyle/>
        <a:p>
          <a:endParaRPr lang="en-US"/>
        </a:p>
      </dgm:t>
    </dgm:pt>
    <dgm:pt modelId="{2A657847-18F4-4D20-BC21-86B238A63314}" cxnId="{36E1C16C-4A00-4E8F-AB18-E8524F379081}" type="sibTrans">
      <dgm:prSet/>
      <dgm:spPr/>
      <dgm:t>
        <a:bodyPr/>
        <a:lstStyle/>
        <a:p>
          <a:endParaRPr lang="en-US"/>
        </a:p>
      </dgm:t>
    </dgm:pt>
    <dgm:pt modelId="{B6A53458-950E-46CF-90BA-5C2B577FF43E}">
      <dgm:prSet/>
      <dgm:spPr/>
      <dgm:t>
        <a:bodyPr/>
        <a:lstStyle/>
        <a:p>
          <a:r>
            <a:rPr lang="en-US"/>
            <a:t>Go to </a:t>
          </a:r>
          <a:r>
            <a:rPr lang="en-US" u="sng">
              <a:hlinkClick xmlns:r="http://schemas.openxmlformats.org/officeDocument/2006/relationships" r:id="rId1"/>
            </a:rPr>
            <a:t>GitHub</a:t>
          </a:r>
          <a:r>
            <a:rPr lang="en-US"/>
            <a:t> and log in.</a:t>
          </a:r>
        </a:p>
      </dgm:t>
    </dgm:pt>
    <dgm:pt modelId="{0EF9ED87-C13F-4E65-B8CC-3E6636D5AFBD}" cxnId="{310DDFAD-2B86-43FA-9051-0EC8FE90B42E}" type="parTrans">
      <dgm:prSet/>
      <dgm:spPr/>
      <dgm:t>
        <a:bodyPr/>
        <a:lstStyle/>
        <a:p>
          <a:endParaRPr lang="en-US"/>
        </a:p>
      </dgm:t>
    </dgm:pt>
    <dgm:pt modelId="{5B06CD14-BCB3-46DF-B982-02C690A72787}" cxnId="{310DDFAD-2B86-43FA-9051-0EC8FE90B42E}" type="sibTrans">
      <dgm:prSet/>
      <dgm:spPr/>
      <dgm:t>
        <a:bodyPr/>
        <a:lstStyle/>
        <a:p>
          <a:endParaRPr lang="en-US"/>
        </a:p>
      </dgm:t>
    </dgm:pt>
    <dgm:pt modelId="{E62B391A-43DF-4E58-BF84-825DCEE44DC4}">
      <dgm:prSet/>
      <dgm:spPr/>
      <dgm:t>
        <a:bodyPr/>
        <a:lstStyle/>
        <a:p>
          <a:r>
            <a:rPr lang="en-US"/>
            <a:t>Click the “+” icon in the upper right corner and select “New repository.”</a:t>
          </a:r>
        </a:p>
      </dgm:t>
    </dgm:pt>
    <dgm:pt modelId="{45DD26EC-E281-46E2-BEE5-6C2E0C19D6D6}" cxnId="{B991B839-27E6-4238-8BC0-6DB35CD4355E}" type="parTrans">
      <dgm:prSet/>
      <dgm:spPr/>
      <dgm:t>
        <a:bodyPr/>
        <a:lstStyle/>
        <a:p>
          <a:endParaRPr lang="en-US"/>
        </a:p>
      </dgm:t>
    </dgm:pt>
    <dgm:pt modelId="{FAB963F7-D4E4-4A3B-AB94-D65E9CB0DD55}" cxnId="{B991B839-27E6-4238-8BC0-6DB35CD4355E}" type="sibTrans">
      <dgm:prSet/>
      <dgm:spPr/>
      <dgm:t>
        <a:bodyPr/>
        <a:lstStyle/>
        <a:p>
          <a:endParaRPr lang="en-US"/>
        </a:p>
      </dgm:t>
    </dgm:pt>
    <dgm:pt modelId="{590489B2-E9F5-48A5-9F9B-DCC859324BEE}">
      <dgm:prSet/>
      <dgm:spPr/>
      <dgm:t>
        <a:bodyPr/>
        <a:lstStyle/>
        <a:p>
          <a:r>
            <a:rPr lang="en-US"/>
            <a:t>Enter a repository name and description.</a:t>
          </a:r>
        </a:p>
      </dgm:t>
    </dgm:pt>
    <dgm:pt modelId="{EFB119C4-99A0-43E7-B06E-8AC81EFF0CF3}" cxnId="{AFD2BEE1-0A09-4BDF-9026-AECB9F2F4931}" type="parTrans">
      <dgm:prSet/>
      <dgm:spPr/>
      <dgm:t>
        <a:bodyPr/>
        <a:lstStyle/>
        <a:p>
          <a:endParaRPr lang="en-US"/>
        </a:p>
      </dgm:t>
    </dgm:pt>
    <dgm:pt modelId="{A2BA830E-A8B7-4D8B-ADE2-A89447F1D55F}" cxnId="{AFD2BEE1-0A09-4BDF-9026-AECB9F2F4931}" type="sibTrans">
      <dgm:prSet/>
      <dgm:spPr/>
      <dgm:t>
        <a:bodyPr/>
        <a:lstStyle/>
        <a:p>
          <a:endParaRPr lang="en-US"/>
        </a:p>
      </dgm:t>
    </dgm:pt>
    <dgm:pt modelId="{1180DB05-45B3-47AD-AAA3-11BEBF582B7D}">
      <dgm:prSet/>
      <dgm:spPr/>
      <dgm:t>
        <a:bodyPr/>
        <a:lstStyle/>
        <a:p>
          <a:r>
            <a:rPr lang="en-US"/>
            <a:t>Choose whether the repository will be public or private.</a:t>
          </a:r>
        </a:p>
      </dgm:t>
    </dgm:pt>
    <dgm:pt modelId="{6772D1A2-FE64-4633-8D99-8CBD451171E7}" cxnId="{FE949771-045B-4493-B469-AF8C63381AAA}" type="parTrans">
      <dgm:prSet/>
      <dgm:spPr/>
      <dgm:t>
        <a:bodyPr/>
        <a:lstStyle/>
        <a:p>
          <a:endParaRPr lang="en-US"/>
        </a:p>
      </dgm:t>
    </dgm:pt>
    <dgm:pt modelId="{9E8B0F3C-EF1B-424E-A1D0-277FFFBDBDE4}" cxnId="{FE949771-045B-4493-B469-AF8C63381AAA}" type="sibTrans">
      <dgm:prSet/>
      <dgm:spPr/>
      <dgm:t>
        <a:bodyPr/>
        <a:lstStyle/>
        <a:p>
          <a:endParaRPr lang="en-US"/>
        </a:p>
      </dgm:t>
    </dgm:pt>
    <dgm:pt modelId="{AAFEDE08-C05B-4891-8874-0E8095F81079}">
      <dgm:prSet/>
      <dgm:spPr/>
      <dgm:t>
        <a:bodyPr/>
        <a:lstStyle/>
        <a:p>
          <a:r>
            <a:rPr lang="en-US"/>
            <a:t>Click “Create repository.”</a:t>
          </a:r>
        </a:p>
      </dgm:t>
    </dgm:pt>
    <dgm:pt modelId="{DFB89215-A51C-4887-B233-BAB882E0BE94}" cxnId="{B0B82332-A5D5-4942-A699-B1E1DF88E994}" type="parTrans">
      <dgm:prSet/>
      <dgm:spPr/>
      <dgm:t>
        <a:bodyPr/>
        <a:lstStyle/>
        <a:p>
          <a:endParaRPr lang="en-US"/>
        </a:p>
      </dgm:t>
    </dgm:pt>
    <dgm:pt modelId="{31A9D7C3-CC1C-47E7-B25A-FAFAC596B3EB}" cxnId="{B0B82332-A5D5-4942-A699-B1E1DF88E994}" type="sibTrans">
      <dgm:prSet/>
      <dgm:spPr/>
      <dgm:t>
        <a:bodyPr/>
        <a:lstStyle/>
        <a:p>
          <a:endParaRPr lang="en-US"/>
        </a:p>
      </dgm:t>
    </dgm:pt>
    <dgm:pt modelId="{105607A2-88EB-4C5B-8541-1B05956C9C90}" type="pres">
      <dgm:prSet presAssocID="{922F1042-1F08-4930-B156-AFFDDFD870C4}" presName="Name0" presStyleCnt="0">
        <dgm:presLayoutVars>
          <dgm:chMax val="11"/>
          <dgm:chPref val="11"/>
          <dgm:dir/>
          <dgm:resizeHandles/>
        </dgm:presLayoutVars>
      </dgm:prSet>
      <dgm:spPr/>
    </dgm:pt>
    <dgm:pt modelId="{6FADBEF5-B27A-4562-9F5C-F1F9FA0164BE}" type="pres">
      <dgm:prSet presAssocID="{AAFEDE08-C05B-4891-8874-0E8095F81079}" presName="Accent6" presStyleCnt="0"/>
      <dgm:spPr/>
    </dgm:pt>
    <dgm:pt modelId="{0E15D832-E1E3-4BD8-985C-57362738AF49}" type="pres">
      <dgm:prSet presAssocID="{AAFEDE08-C05B-4891-8874-0E8095F81079}" presName="Accent" presStyleLbl="node1" presStyleIdx="0" presStyleCnt="12"/>
      <dgm:spPr/>
    </dgm:pt>
    <dgm:pt modelId="{FC0AA075-5255-4DB5-8890-75D531BB57ED}" type="pres">
      <dgm:prSet presAssocID="{AAFEDE08-C05B-4891-8874-0E8095F81079}" presName="ParentBackground6" presStyleCnt="0"/>
      <dgm:spPr/>
    </dgm:pt>
    <dgm:pt modelId="{16D39171-3FB3-4DC8-A8A8-B86F6A375C62}" type="pres">
      <dgm:prSet presAssocID="{AAFEDE08-C05B-4891-8874-0E8095F81079}" presName="ParentBackground" presStyleLbl="node1" presStyleIdx="1" presStyleCnt="12"/>
      <dgm:spPr/>
    </dgm:pt>
    <dgm:pt modelId="{111DAC9E-CCBB-49A0-8568-6FE120DFE986}" type="pres">
      <dgm:prSet presAssocID="{AAFEDE08-C05B-4891-8874-0E8095F81079}" presName="Parent6" presStyleLbl="fgAcc0" presStyleIdx="0" presStyleCnt="0">
        <dgm:presLayoutVars>
          <dgm:chMax val="1"/>
          <dgm:chPref val="1"/>
          <dgm:bulletEnabled val="1"/>
        </dgm:presLayoutVars>
      </dgm:prSet>
      <dgm:spPr/>
    </dgm:pt>
    <dgm:pt modelId="{E44A6241-0226-4247-B312-12D60F02713D}" type="pres">
      <dgm:prSet presAssocID="{1180DB05-45B3-47AD-AAA3-11BEBF582B7D}" presName="Accent5" presStyleCnt="0"/>
      <dgm:spPr/>
    </dgm:pt>
    <dgm:pt modelId="{EB206E5A-9A9D-4DB3-9CFF-9A055FDAE0A6}" type="pres">
      <dgm:prSet presAssocID="{1180DB05-45B3-47AD-AAA3-11BEBF582B7D}" presName="Accent" presStyleLbl="node1" presStyleIdx="2" presStyleCnt="12"/>
      <dgm:spPr/>
    </dgm:pt>
    <dgm:pt modelId="{033E16A6-135D-4484-9E0F-744814FBCE8C}" type="pres">
      <dgm:prSet presAssocID="{1180DB05-45B3-47AD-AAA3-11BEBF582B7D}" presName="ParentBackground5" presStyleCnt="0"/>
      <dgm:spPr/>
    </dgm:pt>
    <dgm:pt modelId="{0148E1E6-9E7C-4223-BB1E-883DD19194EF}" type="pres">
      <dgm:prSet presAssocID="{1180DB05-45B3-47AD-AAA3-11BEBF582B7D}" presName="ParentBackground" presStyleLbl="node1" presStyleIdx="3" presStyleCnt="12"/>
      <dgm:spPr/>
    </dgm:pt>
    <dgm:pt modelId="{F961A46B-65A8-4872-8BA5-B94F00262501}" type="pres">
      <dgm:prSet presAssocID="{1180DB05-45B3-47AD-AAA3-11BEBF582B7D}" presName="Parent5" presStyleLbl="fgAcc0" presStyleIdx="0" presStyleCnt="0">
        <dgm:presLayoutVars>
          <dgm:chMax val="1"/>
          <dgm:chPref val="1"/>
          <dgm:bulletEnabled val="1"/>
        </dgm:presLayoutVars>
      </dgm:prSet>
      <dgm:spPr/>
    </dgm:pt>
    <dgm:pt modelId="{CE10E391-7A02-472E-91F0-68BD9FD0FB86}" type="pres">
      <dgm:prSet presAssocID="{590489B2-E9F5-48A5-9F9B-DCC859324BEE}" presName="Accent4" presStyleCnt="0"/>
      <dgm:spPr/>
    </dgm:pt>
    <dgm:pt modelId="{77C27DD5-CBF1-44A6-8A62-FA8FEF359C5F}" type="pres">
      <dgm:prSet presAssocID="{590489B2-E9F5-48A5-9F9B-DCC859324BEE}" presName="Accent" presStyleLbl="node1" presStyleIdx="4" presStyleCnt="12"/>
      <dgm:spPr/>
    </dgm:pt>
    <dgm:pt modelId="{ABD1E986-A831-49A2-ADDC-29E3FB9EA2AD}" type="pres">
      <dgm:prSet presAssocID="{590489B2-E9F5-48A5-9F9B-DCC859324BEE}" presName="ParentBackground4" presStyleCnt="0"/>
      <dgm:spPr/>
    </dgm:pt>
    <dgm:pt modelId="{976696EB-DFDE-406A-BD22-289A5911DD1C}" type="pres">
      <dgm:prSet presAssocID="{590489B2-E9F5-48A5-9F9B-DCC859324BEE}" presName="ParentBackground" presStyleLbl="node1" presStyleIdx="5" presStyleCnt="12"/>
      <dgm:spPr/>
    </dgm:pt>
    <dgm:pt modelId="{A5BA1286-41FD-4719-9EEE-F1CA19E74B0E}" type="pres">
      <dgm:prSet presAssocID="{590489B2-E9F5-48A5-9F9B-DCC859324BEE}" presName="Parent4" presStyleLbl="fgAcc0" presStyleIdx="0" presStyleCnt="0">
        <dgm:presLayoutVars>
          <dgm:chMax val="1"/>
          <dgm:chPref val="1"/>
          <dgm:bulletEnabled val="1"/>
        </dgm:presLayoutVars>
      </dgm:prSet>
      <dgm:spPr/>
    </dgm:pt>
    <dgm:pt modelId="{9A637B68-B752-464A-BAC5-B57A3D6AF1B1}" type="pres">
      <dgm:prSet presAssocID="{E62B391A-43DF-4E58-BF84-825DCEE44DC4}" presName="Accent3" presStyleCnt="0"/>
      <dgm:spPr/>
    </dgm:pt>
    <dgm:pt modelId="{315C3853-63BA-4993-8F4D-82E884A8EE78}" type="pres">
      <dgm:prSet presAssocID="{E62B391A-43DF-4E58-BF84-825DCEE44DC4}" presName="Accent" presStyleLbl="node1" presStyleIdx="6" presStyleCnt="12"/>
      <dgm:spPr/>
    </dgm:pt>
    <dgm:pt modelId="{364C1547-CF3C-4CD3-BA6E-2D441FE5E574}" type="pres">
      <dgm:prSet presAssocID="{E62B391A-43DF-4E58-BF84-825DCEE44DC4}" presName="ParentBackground3" presStyleCnt="0"/>
      <dgm:spPr/>
    </dgm:pt>
    <dgm:pt modelId="{DCA49020-9780-4004-85BE-C2DF1C3EA021}" type="pres">
      <dgm:prSet presAssocID="{E62B391A-43DF-4E58-BF84-825DCEE44DC4}" presName="ParentBackground" presStyleLbl="node1" presStyleIdx="7" presStyleCnt="12"/>
      <dgm:spPr/>
    </dgm:pt>
    <dgm:pt modelId="{BD3F49D1-01ED-4CE6-AFC4-BCBC6E56C908}" type="pres">
      <dgm:prSet presAssocID="{E62B391A-43DF-4E58-BF84-825DCEE44DC4}" presName="Parent3" presStyleLbl="fgAcc0" presStyleIdx="0" presStyleCnt="0">
        <dgm:presLayoutVars>
          <dgm:chMax val="1"/>
          <dgm:chPref val="1"/>
          <dgm:bulletEnabled val="1"/>
        </dgm:presLayoutVars>
      </dgm:prSet>
      <dgm:spPr/>
    </dgm:pt>
    <dgm:pt modelId="{F868F356-E455-4B86-8BF4-A5AD7CDF6BD9}" type="pres">
      <dgm:prSet presAssocID="{B6A53458-950E-46CF-90BA-5C2B577FF43E}" presName="Accent2" presStyleCnt="0"/>
      <dgm:spPr/>
    </dgm:pt>
    <dgm:pt modelId="{E8AB6176-936A-4EC1-8732-E92D806CACA0}" type="pres">
      <dgm:prSet presAssocID="{B6A53458-950E-46CF-90BA-5C2B577FF43E}" presName="Accent" presStyleLbl="node1" presStyleIdx="8" presStyleCnt="12"/>
      <dgm:spPr/>
    </dgm:pt>
    <dgm:pt modelId="{0DD137E6-6A20-4A59-9CB6-934F88289011}" type="pres">
      <dgm:prSet presAssocID="{B6A53458-950E-46CF-90BA-5C2B577FF43E}" presName="ParentBackground2" presStyleCnt="0"/>
      <dgm:spPr/>
    </dgm:pt>
    <dgm:pt modelId="{01AA9A85-3E74-44C5-9DE8-887984846200}" type="pres">
      <dgm:prSet presAssocID="{B6A53458-950E-46CF-90BA-5C2B577FF43E}" presName="ParentBackground" presStyleLbl="node1" presStyleIdx="9" presStyleCnt="12"/>
      <dgm:spPr/>
    </dgm:pt>
    <dgm:pt modelId="{4BF74DEE-218A-4704-A474-D60EEA1C26E1}" type="pres">
      <dgm:prSet presAssocID="{B6A53458-950E-46CF-90BA-5C2B577FF43E}" presName="Parent2" presStyleLbl="fgAcc0" presStyleIdx="0" presStyleCnt="0">
        <dgm:presLayoutVars>
          <dgm:chMax val="1"/>
          <dgm:chPref val="1"/>
          <dgm:bulletEnabled val="1"/>
        </dgm:presLayoutVars>
      </dgm:prSet>
      <dgm:spPr/>
    </dgm:pt>
    <dgm:pt modelId="{7977CAB7-D8BF-4F78-BB66-8B599DAC55B1}" type="pres">
      <dgm:prSet presAssocID="{C9401AA9-D976-4F07-B162-2FE88687EE91}" presName="Accent1" presStyleCnt="0"/>
      <dgm:spPr/>
    </dgm:pt>
    <dgm:pt modelId="{FA68ED66-1DE0-4025-A39D-0BE21B3F47EC}" type="pres">
      <dgm:prSet presAssocID="{C9401AA9-D976-4F07-B162-2FE88687EE91}" presName="Accent" presStyleLbl="node1" presStyleIdx="10" presStyleCnt="12"/>
      <dgm:spPr/>
    </dgm:pt>
    <dgm:pt modelId="{486DAEEF-F296-42CD-A18E-1C861553E71B}" type="pres">
      <dgm:prSet presAssocID="{C9401AA9-D976-4F07-B162-2FE88687EE91}" presName="ParentBackground1" presStyleCnt="0"/>
      <dgm:spPr/>
    </dgm:pt>
    <dgm:pt modelId="{A76829E9-EF65-4D79-B644-FE62116A9900}" type="pres">
      <dgm:prSet presAssocID="{C9401AA9-D976-4F07-B162-2FE88687EE91}" presName="ParentBackground" presStyleLbl="node1" presStyleIdx="11" presStyleCnt="12"/>
      <dgm:spPr/>
    </dgm:pt>
    <dgm:pt modelId="{2D5BC1EB-9654-401E-8E36-816B882D5965}" type="pres">
      <dgm:prSet presAssocID="{C9401AA9-D976-4F07-B162-2FE88687EE91}" presName="Parent1" presStyleLbl="fgAcc0" presStyleIdx="0" presStyleCnt="0">
        <dgm:presLayoutVars>
          <dgm:chMax val="1"/>
          <dgm:chPref val="1"/>
          <dgm:bulletEnabled val="1"/>
        </dgm:presLayoutVars>
      </dgm:prSet>
      <dgm:spPr/>
    </dgm:pt>
  </dgm:ptLst>
  <dgm:cxnLst>
    <dgm:cxn modelId="{2629681D-47AB-4394-A093-576CD82E635A}" type="presOf" srcId="{E62B391A-43DF-4E58-BF84-825DCEE44DC4}" destId="{DCA49020-9780-4004-85BE-C2DF1C3EA021}" srcOrd="0" destOrd="0" presId="urn:microsoft.com/office/officeart/2018/layout/CircleProcess"/>
    <dgm:cxn modelId="{B0B82332-A5D5-4942-A699-B1E1DF88E994}" srcId="{922F1042-1F08-4930-B156-AFFDDFD870C4}" destId="{AAFEDE08-C05B-4891-8874-0E8095F81079}" srcOrd="5" destOrd="0" parTransId="{DFB89215-A51C-4887-B233-BAB882E0BE94}" sibTransId="{31A9D7C3-CC1C-47E7-B25A-FAFAC596B3EB}"/>
    <dgm:cxn modelId="{B991B839-27E6-4238-8BC0-6DB35CD4355E}" srcId="{922F1042-1F08-4930-B156-AFFDDFD870C4}" destId="{E62B391A-43DF-4E58-BF84-825DCEE44DC4}" srcOrd="2" destOrd="0" parTransId="{45DD26EC-E281-46E2-BEE5-6C2E0C19D6D6}" sibTransId="{FAB963F7-D4E4-4A3B-AB94-D65E9CB0DD55}"/>
    <dgm:cxn modelId="{E87D163C-3587-496A-9BF8-0EECFABECEDA}" type="presOf" srcId="{1180DB05-45B3-47AD-AAA3-11BEBF582B7D}" destId="{0148E1E6-9E7C-4223-BB1E-883DD19194EF}" srcOrd="0" destOrd="0" presId="urn:microsoft.com/office/officeart/2018/layout/CircleProcess"/>
    <dgm:cxn modelId="{36E1C16C-4A00-4E8F-AB18-E8524F379081}" srcId="{922F1042-1F08-4930-B156-AFFDDFD870C4}" destId="{C9401AA9-D976-4F07-B162-2FE88687EE91}" srcOrd="0" destOrd="0" parTransId="{7D7E24A3-79A2-42FD-8696-9F8E76C53060}" sibTransId="{2A657847-18F4-4D20-BC21-86B238A63314}"/>
    <dgm:cxn modelId="{FE949771-045B-4493-B469-AF8C63381AAA}" srcId="{922F1042-1F08-4930-B156-AFFDDFD870C4}" destId="{1180DB05-45B3-47AD-AAA3-11BEBF582B7D}" srcOrd="4" destOrd="0" parTransId="{6772D1A2-FE64-4633-8D99-8CBD451171E7}" sibTransId="{9E8B0F3C-EF1B-424E-A1D0-277FFFBDBDE4}"/>
    <dgm:cxn modelId="{4A13D47A-DE78-4DC4-AC17-9B20C341556F}" type="presOf" srcId="{590489B2-E9F5-48A5-9F9B-DCC859324BEE}" destId="{976696EB-DFDE-406A-BD22-289A5911DD1C}" srcOrd="0" destOrd="0" presId="urn:microsoft.com/office/officeart/2018/layout/CircleProcess"/>
    <dgm:cxn modelId="{F589ED8E-C7C9-4E60-B590-8B702DDD0F9D}" type="presOf" srcId="{AAFEDE08-C05B-4891-8874-0E8095F81079}" destId="{16D39171-3FB3-4DC8-A8A8-B86F6A375C62}" srcOrd="0" destOrd="0" presId="urn:microsoft.com/office/officeart/2018/layout/CircleProcess"/>
    <dgm:cxn modelId="{0746BAA3-A7A9-4C03-B473-7A6A473800A8}" type="presOf" srcId="{AAFEDE08-C05B-4891-8874-0E8095F81079}" destId="{111DAC9E-CCBB-49A0-8568-6FE120DFE986}" srcOrd="1" destOrd="0" presId="urn:microsoft.com/office/officeart/2018/layout/CircleProcess"/>
    <dgm:cxn modelId="{8E4CC4A5-1D10-4921-8205-69A145643B49}" type="presOf" srcId="{590489B2-E9F5-48A5-9F9B-DCC859324BEE}" destId="{A5BA1286-41FD-4719-9EEE-F1CA19E74B0E}" srcOrd="1" destOrd="0" presId="urn:microsoft.com/office/officeart/2018/layout/CircleProcess"/>
    <dgm:cxn modelId="{4F65C8A7-9863-4ACF-B02C-66C7D8D1AB1F}" type="presOf" srcId="{C9401AA9-D976-4F07-B162-2FE88687EE91}" destId="{2D5BC1EB-9654-401E-8E36-816B882D5965}" srcOrd="1" destOrd="0" presId="urn:microsoft.com/office/officeart/2018/layout/CircleProcess"/>
    <dgm:cxn modelId="{310DDFAD-2B86-43FA-9051-0EC8FE90B42E}" srcId="{922F1042-1F08-4930-B156-AFFDDFD870C4}" destId="{B6A53458-950E-46CF-90BA-5C2B577FF43E}" srcOrd="1" destOrd="0" parTransId="{0EF9ED87-C13F-4E65-B8CC-3E6636D5AFBD}" sibTransId="{5B06CD14-BCB3-46DF-B982-02C690A72787}"/>
    <dgm:cxn modelId="{250130B3-1B1B-4CAA-B9A5-26A2F5C67C60}" type="presOf" srcId="{E62B391A-43DF-4E58-BF84-825DCEE44DC4}" destId="{BD3F49D1-01ED-4CE6-AFC4-BCBC6E56C908}" srcOrd="1" destOrd="0" presId="urn:microsoft.com/office/officeart/2018/layout/CircleProcess"/>
    <dgm:cxn modelId="{A08BB6C1-434C-4541-9C98-9107165124BE}" type="presOf" srcId="{B6A53458-950E-46CF-90BA-5C2B577FF43E}" destId="{01AA9A85-3E74-44C5-9DE8-887984846200}" srcOrd="0" destOrd="0" presId="urn:microsoft.com/office/officeart/2018/layout/CircleProcess"/>
    <dgm:cxn modelId="{8E4038DA-5DE9-4617-92B4-DDD30CB67405}" type="presOf" srcId="{C9401AA9-D976-4F07-B162-2FE88687EE91}" destId="{A76829E9-EF65-4D79-B644-FE62116A9900}" srcOrd="0" destOrd="0" presId="urn:microsoft.com/office/officeart/2018/layout/CircleProcess"/>
    <dgm:cxn modelId="{AFD2BEE1-0A09-4BDF-9026-AECB9F2F4931}" srcId="{922F1042-1F08-4930-B156-AFFDDFD870C4}" destId="{590489B2-E9F5-48A5-9F9B-DCC859324BEE}" srcOrd="3" destOrd="0" parTransId="{EFB119C4-99A0-43E7-B06E-8AC81EFF0CF3}" sibTransId="{A2BA830E-A8B7-4D8B-ADE2-A89447F1D55F}"/>
    <dgm:cxn modelId="{AC450DE9-115A-4866-BB11-50477B74AF16}" type="presOf" srcId="{1180DB05-45B3-47AD-AAA3-11BEBF582B7D}" destId="{F961A46B-65A8-4872-8BA5-B94F00262501}" srcOrd="1" destOrd="0" presId="urn:microsoft.com/office/officeart/2018/layout/CircleProcess"/>
    <dgm:cxn modelId="{45990AF6-20FF-4BD4-825A-524817668731}" type="presOf" srcId="{B6A53458-950E-46CF-90BA-5C2B577FF43E}" destId="{4BF74DEE-218A-4704-A474-D60EEA1C26E1}" srcOrd="1" destOrd="0" presId="urn:microsoft.com/office/officeart/2018/layout/CircleProcess"/>
    <dgm:cxn modelId="{4D1087F6-B873-4988-9481-93F361A8DF98}" type="presOf" srcId="{922F1042-1F08-4930-B156-AFFDDFD870C4}" destId="{105607A2-88EB-4C5B-8541-1B05956C9C90}" srcOrd="0" destOrd="0" presId="urn:microsoft.com/office/officeart/2018/layout/CircleProcess"/>
    <dgm:cxn modelId="{6DCE4963-C330-4C2F-B5EF-5A90E86F7ABE}" type="presParOf" srcId="{105607A2-88EB-4C5B-8541-1B05956C9C90}" destId="{6FADBEF5-B27A-4562-9F5C-F1F9FA0164BE}" srcOrd="0" destOrd="0" presId="urn:microsoft.com/office/officeart/2018/layout/CircleProcess"/>
    <dgm:cxn modelId="{5389D60C-E4A6-4A37-BEC4-1DE748600CB3}" type="presParOf" srcId="{6FADBEF5-B27A-4562-9F5C-F1F9FA0164BE}" destId="{0E15D832-E1E3-4BD8-985C-57362738AF49}" srcOrd="0" destOrd="0" presId="urn:microsoft.com/office/officeart/2018/layout/CircleProcess"/>
    <dgm:cxn modelId="{4EC05E56-055D-4F17-A771-E7FC0B8E040E}" type="presParOf" srcId="{105607A2-88EB-4C5B-8541-1B05956C9C90}" destId="{FC0AA075-5255-4DB5-8890-75D531BB57ED}" srcOrd="1" destOrd="0" presId="urn:microsoft.com/office/officeart/2018/layout/CircleProcess"/>
    <dgm:cxn modelId="{CBF49DB0-FFFC-4F60-8334-6112250D03AB}" type="presParOf" srcId="{FC0AA075-5255-4DB5-8890-75D531BB57ED}" destId="{16D39171-3FB3-4DC8-A8A8-B86F6A375C62}" srcOrd="0" destOrd="0" presId="urn:microsoft.com/office/officeart/2018/layout/CircleProcess"/>
    <dgm:cxn modelId="{6571132B-E767-4CAD-B345-02EF74A3F84F}" type="presParOf" srcId="{105607A2-88EB-4C5B-8541-1B05956C9C90}" destId="{111DAC9E-CCBB-49A0-8568-6FE120DFE986}" srcOrd="2" destOrd="0" presId="urn:microsoft.com/office/officeart/2018/layout/CircleProcess"/>
    <dgm:cxn modelId="{49B29DF9-C14F-4436-80FB-7D590E43390B}" type="presParOf" srcId="{105607A2-88EB-4C5B-8541-1B05956C9C90}" destId="{E44A6241-0226-4247-B312-12D60F02713D}" srcOrd="3" destOrd="0" presId="urn:microsoft.com/office/officeart/2018/layout/CircleProcess"/>
    <dgm:cxn modelId="{5B201C4A-B97E-4562-B9E8-9DFFB1595C89}" type="presParOf" srcId="{E44A6241-0226-4247-B312-12D60F02713D}" destId="{EB206E5A-9A9D-4DB3-9CFF-9A055FDAE0A6}" srcOrd="0" destOrd="0" presId="urn:microsoft.com/office/officeart/2018/layout/CircleProcess"/>
    <dgm:cxn modelId="{3C527AA0-70DD-4729-8171-C677DB2E4A69}" type="presParOf" srcId="{105607A2-88EB-4C5B-8541-1B05956C9C90}" destId="{033E16A6-135D-4484-9E0F-744814FBCE8C}" srcOrd="4" destOrd="0" presId="urn:microsoft.com/office/officeart/2018/layout/CircleProcess"/>
    <dgm:cxn modelId="{2B3F42B4-0979-4CDC-9A07-BA9EF6F535F3}" type="presParOf" srcId="{033E16A6-135D-4484-9E0F-744814FBCE8C}" destId="{0148E1E6-9E7C-4223-BB1E-883DD19194EF}" srcOrd="0" destOrd="0" presId="urn:microsoft.com/office/officeart/2018/layout/CircleProcess"/>
    <dgm:cxn modelId="{9CF9ACA4-779B-45D0-8C0B-85F9D13350A8}" type="presParOf" srcId="{105607A2-88EB-4C5B-8541-1B05956C9C90}" destId="{F961A46B-65A8-4872-8BA5-B94F00262501}" srcOrd="5" destOrd="0" presId="urn:microsoft.com/office/officeart/2018/layout/CircleProcess"/>
    <dgm:cxn modelId="{EC670B19-C1C5-422E-9673-74007B23D625}" type="presParOf" srcId="{105607A2-88EB-4C5B-8541-1B05956C9C90}" destId="{CE10E391-7A02-472E-91F0-68BD9FD0FB86}" srcOrd="6" destOrd="0" presId="urn:microsoft.com/office/officeart/2018/layout/CircleProcess"/>
    <dgm:cxn modelId="{1B552F84-A962-49E8-A7D6-196085E241E9}" type="presParOf" srcId="{CE10E391-7A02-472E-91F0-68BD9FD0FB86}" destId="{77C27DD5-CBF1-44A6-8A62-FA8FEF359C5F}" srcOrd="0" destOrd="0" presId="urn:microsoft.com/office/officeart/2018/layout/CircleProcess"/>
    <dgm:cxn modelId="{40EB62FC-D6B7-4C7D-827A-277A9F23C29B}" type="presParOf" srcId="{105607A2-88EB-4C5B-8541-1B05956C9C90}" destId="{ABD1E986-A831-49A2-ADDC-29E3FB9EA2AD}" srcOrd="7" destOrd="0" presId="urn:microsoft.com/office/officeart/2018/layout/CircleProcess"/>
    <dgm:cxn modelId="{8F48BB6F-4C64-452D-AD8B-D5738D4916EE}" type="presParOf" srcId="{ABD1E986-A831-49A2-ADDC-29E3FB9EA2AD}" destId="{976696EB-DFDE-406A-BD22-289A5911DD1C}" srcOrd="0" destOrd="0" presId="urn:microsoft.com/office/officeart/2018/layout/CircleProcess"/>
    <dgm:cxn modelId="{31723C38-E9FE-4F98-9FAA-7BA232E32149}" type="presParOf" srcId="{105607A2-88EB-4C5B-8541-1B05956C9C90}" destId="{A5BA1286-41FD-4719-9EEE-F1CA19E74B0E}" srcOrd="8" destOrd="0" presId="urn:microsoft.com/office/officeart/2018/layout/CircleProcess"/>
    <dgm:cxn modelId="{C1A3ACFB-5129-49A2-A97E-52B7B61A327D}" type="presParOf" srcId="{105607A2-88EB-4C5B-8541-1B05956C9C90}" destId="{9A637B68-B752-464A-BAC5-B57A3D6AF1B1}" srcOrd="9" destOrd="0" presId="urn:microsoft.com/office/officeart/2018/layout/CircleProcess"/>
    <dgm:cxn modelId="{7D45DDFF-4EAF-4C7F-867E-DBBD9022B194}" type="presParOf" srcId="{9A637B68-B752-464A-BAC5-B57A3D6AF1B1}" destId="{315C3853-63BA-4993-8F4D-82E884A8EE78}" srcOrd="0" destOrd="0" presId="urn:microsoft.com/office/officeart/2018/layout/CircleProcess"/>
    <dgm:cxn modelId="{10D72028-7D2E-453B-865A-1771D09064D7}" type="presParOf" srcId="{105607A2-88EB-4C5B-8541-1B05956C9C90}" destId="{364C1547-CF3C-4CD3-BA6E-2D441FE5E574}" srcOrd="10" destOrd="0" presId="urn:microsoft.com/office/officeart/2018/layout/CircleProcess"/>
    <dgm:cxn modelId="{BCB7C56F-F519-4252-8D1A-7AED6598297A}" type="presParOf" srcId="{364C1547-CF3C-4CD3-BA6E-2D441FE5E574}" destId="{DCA49020-9780-4004-85BE-C2DF1C3EA021}" srcOrd="0" destOrd="0" presId="urn:microsoft.com/office/officeart/2018/layout/CircleProcess"/>
    <dgm:cxn modelId="{C377B3F7-BA20-4627-9E05-5AC4D4AD663E}" type="presParOf" srcId="{105607A2-88EB-4C5B-8541-1B05956C9C90}" destId="{BD3F49D1-01ED-4CE6-AFC4-BCBC6E56C908}" srcOrd="11" destOrd="0" presId="urn:microsoft.com/office/officeart/2018/layout/CircleProcess"/>
    <dgm:cxn modelId="{20E19E03-58A0-4E13-A278-D8239EFF9569}" type="presParOf" srcId="{105607A2-88EB-4C5B-8541-1B05956C9C90}" destId="{F868F356-E455-4B86-8BF4-A5AD7CDF6BD9}" srcOrd="12" destOrd="0" presId="urn:microsoft.com/office/officeart/2018/layout/CircleProcess"/>
    <dgm:cxn modelId="{6AE3C72E-42F6-4C64-9222-589843C3D513}" type="presParOf" srcId="{F868F356-E455-4B86-8BF4-A5AD7CDF6BD9}" destId="{E8AB6176-936A-4EC1-8732-E92D806CACA0}" srcOrd="0" destOrd="0" presId="urn:microsoft.com/office/officeart/2018/layout/CircleProcess"/>
    <dgm:cxn modelId="{B0D2886C-F55E-414A-A275-600C8DF89C58}" type="presParOf" srcId="{105607A2-88EB-4C5B-8541-1B05956C9C90}" destId="{0DD137E6-6A20-4A59-9CB6-934F88289011}" srcOrd="13" destOrd="0" presId="urn:microsoft.com/office/officeart/2018/layout/CircleProcess"/>
    <dgm:cxn modelId="{7EB004FC-3513-42BE-9636-C7254BBF7580}" type="presParOf" srcId="{0DD137E6-6A20-4A59-9CB6-934F88289011}" destId="{01AA9A85-3E74-44C5-9DE8-887984846200}" srcOrd="0" destOrd="0" presId="urn:microsoft.com/office/officeart/2018/layout/CircleProcess"/>
    <dgm:cxn modelId="{ED7180DB-CD6B-4233-A2AB-9250E3086F28}" type="presParOf" srcId="{105607A2-88EB-4C5B-8541-1B05956C9C90}" destId="{4BF74DEE-218A-4704-A474-D60EEA1C26E1}" srcOrd="14" destOrd="0" presId="urn:microsoft.com/office/officeart/2018/layout/CircleProcess"/>
    <dgm:cxn modelId="{91C217B8-F2EA-4ED2-B3B9-F7ED2640034B}" type="presParOf" srcId="{105607A2-88EB-4C5B-8541-1B05956C9C90}" destId="{7977CAB7-D8BF-4F78-BB66-8B599DAC55B1}" srcOrd="15" destOrd="0" presId="urn:microsoft.com/office/officeart/2018/layout/CircleProcess"/>
    <dgm:cxn modelId="{9B213FF5-429E-4784-8DB0-32740C1437D5}" type="presParOf" srcId="{7977CAB7-D8BF-4F78-BB66-8B599DAC55B1}" destId="{FA68ED66-1DE0-4025-A39D-0BE21B3F47EC}" srcOrd="0" destOrd="0" presId="urn:microsoft.com/office/officeart/2018/layout/CircleProcess"/>
    <dgm:cxn modelId="{C9215315-F2A4-433D-A2E9-62E5A6EFBEE5}" type="presParOf" srcId="{105607A2-88EB-4C5B-8541-1B05956C9C90}" destId="{486DAEEF-F296-42CD-A18E-1C861553E71B}" srcOrd="16" destOrd="0" presId="urn:microsoft.com/office/officeart/2018/layout/CircleProcess"/>
    <dgm:cxn modelId="{AEC2BFC4-523C-4CE9-9756-93DC32277BFA}" type="presParOf" srcId="{486DAEEF-F296-42CD-A18E-1C861553E71B}" destId="{A76829E9-EF65-4D79-B644-FE62116A9900}" srcOrd="0" destOrd="0" presId="urn:microsoft.com/office/officeart/2018/layout/CircleProcess"/>
    <dgm:cxn modelId="{19AF1020-1023-453C-8505-3B9302DABBFD}" type="presParOf" srcId="{105607A2-88EB-4C5B-8541-1B05956C9C90}" destId="{2D5BC1EB-9654-401E-8E36-816B882D5965}" srcOrd="17" destOrd="0" presId="urn:microsoft.com/office/officeart/2018/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6DD1-6D3D-4646-B184-D47537D0AA7A}" type="doc">
      <dgm:prSet loTypeId="urn:microsoft.com/office/officeart/2005/8/layout/matrix2" loCatId="matrix" qsTypeId="urn:microsoft.com/office/officeart/2005/8/quickstyle/simple1" qsCatId="simple" csTypeId="urn:microsoft.com/office/officeart/2005/8/colors/colorful1" csCatId="colorful"/>
      <dgm:spPr/>
      <dgm:t>
        <a:bodyPr/>
        <a:lstStyle/>
        <a:p>
          <a:endParaRPr lang="en-US"/>
        </a:p>
      </dgm:t>
    </dgm:pt>
    <dgm:pt modelId="{1014BC92-7B0E-483E-9264-E0A904B2717F}">
      <dgm:prSet/>
      <dgm:spPr/>
      <dgm:t>
        <a:bodyPr/>
        <a:lstStyle/>
        <a:p>
          <a:r>
            <a:rPr lang="en-US"/>
            <a:t>AWS CodeDeploy is a helpful tool that makes updating your programs easier and safer. </a:t>
          </a:r>
        </a:p>
      </dgm:t>
    </dgm:pt>
    <dgm:pt modelId="{29376CA5-39F5-43BE-BCF3-CEA0341A553E}" cxnId="{ED44BE85-BCAB-4307-B27D-95D1FB618C99}" type="parTrans">
      <dgm:prSet/>
      <dgm:spPr/>
      <dgm:t>
        <a:bodyPr/>
        <a:lstStyle/>
        <a:p>
          <a:endParaRPr lang="en-US"/>
        </a:p>
      </dgm:t>
    </dgm:pt>
    <dgm:pt modelId="{E446F6C8-6B96-47E3-8BE1-9E8C5C6D7068}" cxnId="{ED44BE85-BCAB-4307-B27D-95D1FB618C99}" type="sibTrans">
      <dgm:prSet/>
      <dgm:spPr/>
      <dgm:t>
        <a:bodyPr/>
        <a:lstStyle/>
        <a:p>
          <a:endParaRPr lang="en-US"/>
        </a:p>
      </dgm:t>
    </dgm:pt>
    <dgm:pt modelId="{D8A87A69-2033-41C6-9225-0E82AAC01263}">
      <dgm:prSet/>
      <dgm:spPr/>
      <dgm:t>
        <a:bodyPr/>
        <a:lstStyle/>
        <a:p>
          <a:r>
            <a:rPr lang="en-US"/>
            <a:t>It can update programs on different types of computers, either by changing them directly or by setting up new computers with the updated version. </a:t>
          </a:r>
        </a:p>
      </dgm:t>
    </dgm:pt>
    <dgm:pt modelId="{55D70BA8-0D11-4707-92D1-B0460003C070}" cxnId="{B28C5208-93C7-43F2-B4F7-570DDA5500B4}" type="parTrans">
      <dgm:prSet/>
      <dgm:spPr/>
      <dgm:t>
        <a:bodyPr/>
        <a:lstStyle/>
        <a:p>
          <a:endParaRPr lang="en-US"/>
        </a:p>
      </dgm:t>
    </dgm:pt>
    <dgm:pt modelId="{21A89832-E17B-4DBA-B630-1BB15178E1E7}" cxnId="{B28C5208-93C7-43F2-B4F7-570DDA5500B4}" type="sibTrans">
      <dgm:prSet/>
      <dgm:spPr/>
      <dgm:t>
        <a:bodyPr/>
        <a:lstStyle/>
        <a:p>
          <a:endParaRPr lang="en-US"/>
        </a:p>
      </dgm:t>
    </dgm:pt>
    <dgm:pt modelId="{BB3D85AD-C39C-45C4-B89C-B237606FF65C}">
      <dgm:prSet/>
      <dgm:spPr/>
      <dgm:t>
        <a:bodyPr/>
        <a:lstStyle/>
        <a:p>
          <a:r>
            <a:rPr lang="en-US"/>
            <a:t>CodeDeploy lets you choose how quickly to switch the users to the new version and it can easily go back to the old version if there are problems. </a:t>
          </a:r>
        </a:p>
      </dgm:t>
    </dgm:pt>
    <dgm:pt modelId="{74FF48A7-AE90-49A9-8903-63F4476C67D0}" cxnId="{887D86C7-949C-48C5-BE40-6CAF11FE18FB}" type="parTrans">
      <dgm:prSet/>
      <dgm:spPr/>
      <dgm:t>
        <a:bodyPr/>
        <a:lstStyle/>
        <a:p>
          <a:endParaRPr lang="en-US"/>
        </a:p>
      </dgm:t>
    </dgm:pt>
    <dgm:pt modelId="{4477E61E-F076-4A66-85E8-0D11A470FD60}" cxnId="{887D86C7-949C-48C5-BE40-6CAF11FE18FB}" type="sibTrans">
      <dgm:prSet/>
      <dgm:spPr/>
      <dgm:t>
        <a:bodyPr/>
        <a:lstStyle/>
        <a:p>
          <a:endParaRPr lang="en-US"/>
        </a:p>
      </dgm:t>
    </dgm:pt>
    <dgm:pt modelId="{ABD4ECA9-8FF0-4FB0-AB80-33CF22BFDDEE}">
      <dgm:prSet/>
      <dgm:spPr/>
      <dgm:t>
        <a:bodyPr/>
        <a:lstStyle/>
        <a:p>
          <a:r>
            <a:rPr lang="en-US"/>
            <a:t>This tool is great for the both small and big companies that want to keep their programs up-to-date without causing the trouble for their users.</a:t>
          </a:r>
        </a:p>
      </dgm:t>
    </dgm:pt>
    <dgm:pt modelId="{C3A117EF-43D7-413D-98B1-286A1C4C4BA3}" cxnId="{685684D3-6AFA-486E-9975-CC8FA33E6A5C}" type="parTrans">
      <dgm:prSet/>
      <dgm:spPr/>
      <dgm:t>
        <a:bodyPr/>
        <a:lstStyle/>
        <a:p>
          <a:endParaRPr lang="en-US"/>
        </a:p>
      </dgm:t>
    </dgm:pt>
    <dgm:pt modelId="{5271718F-FB6F-4AA4-9B45-1B872DDD6D0C}" cxnId="{685684D3-6AFA-486E-9975-CC8FA33E6A5C}" type="sibTrans">
      <dgm:prSet/>
      <dgm:spPr/>
      <dgm:t>
        <a:bodyPr/>
        <a:lstStyle/>
        <a:p>
          <a:endParaRPr lang="en-US"/>
        </a:p>
      </dgm:t>
    </dgm:pt>
    <dgm:pt modelId="{2688ADAB-B1C2-4280-9873-2AC1086D2B16}" type="pres">
      <dgm:prSet presAssocID="{8A786DD1-6D3D-4646-B184-D47537D0AA7A}" presName="matrix" presStyleCnt="0">
        <dgm:presLayoutVars>
          <dgm:chMax val="1"/>
          <dgm:dir/>
          <dgm:resizeHandles val="exact"/>
        </dgm:presLayoutVars>
      </dgm:prSet>
      <dgm:spPr/>
    </dgm:pt>
    <dgm:pt modelId="{C2ECCF7C-09AA-45DF-BF93-520FA1634ADB}" type="pres">
      <dgm:prSet presAssocID="{8A786DD1-6D3D-4646-B184-D47537D0AA7A}" presName="axisShape" presStyleLbl="bgShp" presStyleIdx="0" presStyleCnt="1"/>
      <dgm:spPr/>
    </dgm:pt>
    <dgm:pt modelId="{F7F09F05-D228-490E-A698-46298EB37E55}" type="pres">
      <dgm:prSet presAssocID="{8A786DD1-6D3D-4646-B184-D47537D0AA7A}" presName="rect1" presStyleLbl="node1" presStyleIdx="0" presStyleCnt="4">
        <dgm:presLayoutVars>
          <dgm:chMax val="0"/>
          <dgm:chPref val="0"/>
          <dgm:bulletEnabled val="1"/>
        </dgm:presLayoutVars>
      </dgm:prSet>
      <dgm:spPr/>
    </dgm:pt>
    <dgm:pt modelId="{95076D10-ADA6-44D9-B059-B724C32B1872}" type="pres">
      <dgm:prSet presAssocID="{8A786DD1-6D3D-4646-B184-D47537D0AA7A}" presName="rect2" presStyleLbl="node1" presStyleIdx="1" presStyleCnt="4">
        <dgm:presLayoutVars>
          <dgm:chMax val="0"/>
          <dgm:chPref val="0"/>
          <dgm:bulletEnabled val="1"/>
        </dgm:presLayoutVars>
      </dgm:prSet>
      <dgm:spPr/>
    </dgm:pt>
    <dgm:pt modelId="{4B7B69D2-E657-4A82-BFA9-18E1745398C3}" type="pres">
      <dgm:prSet presAssocID="{8A786DD1-6D3D-4646-B184-D47537D0AA7A}" presName="rect3" presStyleLbl="node1" presStyleIdx="2" presStyleCnt="4">
        <dgm:presLayoutVars>
          <dgm:chMax val="0"/>
          <dgm:chPref val="0"/>
          <dgm:bulletEnabled val="1"/>
        </dgm:presLayoutVars>
      </dgm:prSet>
      <dgm:spPr/>
    </dgm:pt>
    <dgm:pt modelId="{16914D0A-2A26-4278-8162-78166D9B68A1}" type="pres">
      <dgm:prSet presAssocID="{8A786DD1-6D3D-4646-B184-D47537D0AA7A}" presName="rect4" presStyleLbl="node1" presStyleIdx="3" presStyleCnt="4">
        <dgm:presLayoutVars>
          <dgm:chMax val="0"/>
          <dgm:chPref val="0"/>
          <dgm:bulletEnabled val="1"/>
        </dgm:presLayoutVars>
      </dgm:prSet>
      <dgm:spPr/>
    </dgm:pt>
  </dgm:ptLst>
  <dgm:cxnLst>
    <dgm:cxn modelId="{B28C5208-93C7-43F2-B4F7-570DDA5500B4}" srcId="{8A786DD1-6D3D-4646-B184-D47537D0AA7A}" destId="{D8A87A69-2033-41C6-9225-0E82AAC01263}" srcOrd="1" destOrd="0" parTransId="{55D70BA8-0D11-4707-92D1-B0460003C070}" sibTransId="{21A89832-E17B-4DBA-B630-1BB15178E1E7}"/>
    <dgm:cxn modelId="{AEE82434-01C7-44E2-8085-6EBC7A36EEB9}" type="presOf" srcId="{1014BC92-7B0E-483E-9264-E0A904B2717F}" destId="{F7F09F05-D228-490E-A698-46298EB37E55}" srcOrd="0" destOrd="0" presId="urn:microsoft.com/office/officeart/2005/8/layout/matrix2"/>
    <dgm:cxn modelId="{404C765D-ACE6-4F26-8DBA-BEE97583D5F8}" type="presOf" srcId="{D8A87A69-2033-41C6-9225-0E82AAC01263}" destId="{95076D10-ADA6-44D9-B059-B724C32B1872}" srcOrd="0" destOrd="0" presId="urn:microsoft.com/office/officeart/2005/8/layout/matrix2"/>
    <dgm:cxn modelId="{7A21A063-4BF4-4D56-97E5-1C270CDCD02B}" type="presOf" srcId="{8A786DD1-6D3D-4646-B184-D47537D0AA7A}" destId="{2688ADAB-B1C2-4280-9873-2AC1086D2B16}" srcOrd="0" destOrd="0" presId="urn:microsoft.com/office/officeart/2005/8/layout/matrix2"/>
    <dgm:cxn modelId="{F27C6882-8811-4968-AD3A-2D6EC28B0E72}" type="presOf" srcId="{ABD4ECA9-8FF0-4FB0-AB80-33CF22BFDDEE}" destId="{16914D0A-2A26-4278-8162-78166D9B68A1}" srcOrd="0" destOrd="0" presId="urn:microsoft.com/office/officeart/2005/8/layout/matrix2"/>
    <dgm:cxn modelId="{ED44BE85-BCAB-4307-B27D-95D1FB618C99}" srcId="{8A786DD1-6D3D-4646-B184-D47537D0AA7A}" destId="{1014BC92-7B0E-483E-9264-E0A904B2717F}" srcOrd="0" destOrd="0" parTransId="{29376CA5-39F5-43BE-BCF3-CEA0341A553E}" sibTransId="{E446F6C8-6B96-47E3-8BE1-9E8C5C6D7068}"/>
    <dgm:cxn modelId="{887D86C7-949C-48C5-BE40-6CAF11FE18FB}" srcId="{8A786DD1-6D3D-4646-B184-D47537D0AA7A}" destId="{BB3D85AD-C39C-45C4-B89C-B237606FF65C}" srcOrd="2" destOrd="0" parTransId="{74FF48A7-AE90-49A9-8903-63F4476C67D0}" sibTransId="{4477E61E-F076-4A66-85E8-0D11A470FD60}"/>
    <dgm:cxn modelId="{685684D3-6AFA-486E-9975-CC8FA33E6A5C}" srcId="{8A786DD1-6D3D-4646-B184-D47537D0AA7A}" destId="{ABD4ECA9-8FF0-4FB0-AB80-33CF22BFDDEE}" srcOrd="3" destOrd="0" parTransId="{C3A117EF-43D7-413D-98B1-286A1C4C4BA3}" sibTransId="{5271718F-FB6F-4AA4-9B45-1B872DDD6D0C}"/>
    <dgm:cxn modelId="{7B5AD5F3-679A-435E-BEF3-1CB5F9CE6A8A}" type="presOf" srcId="{BB3D85AD-C39C-45C4-B89C-B237606FF65C}" destId="{4B7B69D2-E657-4A82-BFA9-18E1745398C3}" srcOrd="0" destOrd="0" presId="urn:microsoft.com/office/officeart/2005/8/layout/matrix2"/>
    <dgm:cxn modelId="{B3B33AA7-D658-4A81-99FF-55D357A95E21}" type="presParOf" srcId="{2688ADAB-B1C2-4280-9873-2AC1086D2B16}" destId="{C2ECCF7C-09AA-45DF-BF93-520FA1634ADB}" srcOrd="0" destOrd="0" presId="urn:microsoft.com/office/officeart/2005/8/layout/matrix2"/>
    <dgm:cxn modelId="{FC01C1C7-2A23-46C0-B3F2-4978D53D360B}" type="presParOf" srcId="{2688ADAB-B1C2-4280-9873-2AC1086D2B16}" destId="{F7F09F05-D228-490E-A698-46298EB37E55}" srcOrd="1" destOrd="0" presId="urn:microsoft.com/office/officeart/2005/8/layout/matrix2"/>
    <dgm:cxn modelId="{897562E4-7E76-44CB-817B-89844CD4EC0A}" type="presParOf" srcId="{2688ADAB-B1C2-4280-9873-2AC1086D2B16}" destId="{95076D10-ADA6-44D9-B059-B724C32B1872}" srcOrd="2" destOrd="0" presId="urn:microsoft.com/office/officeart/2005/8/layout/matrix2"/>
    <dgm:cxn modelId="{79122BDF-B5D7-4A94-B032-959E22709E3D}" type="presParOf" srcId="{2688ADAB-B1C2-4280-9873-2AC1086D2B16}" destId="{4B7B69D2-E657-4A82-BFA9-18E1745398C3}" srcOrd="3" destOrd="0" presId="urn:microsoft.com/office/officeart/2005/8/layout/matrix2"/>
    <dgm:cxn modelId="{78D3C225-1B0D-4294-BF12-8009D0EDFFB1}" type="presParOf" srcId="{2688ADAB-B1C2-4280-9873-2AC1086D2B16}" destId="{16914D0A-2A26-4278-8162-78166D9B68A1}" srcOrd="4" destOrd="0" presId="urn:microsoft.com/office/officeart/2005/8/layout/matrix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927829" cy="3689405"/>
        <a:chOff x="0" y="0"/>
        <a:chExt cx="10927829" cy="3689405"/>
      </a:xfrm>
    </dsp:grpSpPr>
    <dsp:sp modelId="{8058459D-B07A-40F8-82EF-AC52A6B6820F}">
      <dsp:nvSpPr>
        <dsp:cNvPr id="3" name="Rectangles 2"/>
        <dsp:cNvSpPr/>
      </dsp:nvSpPr>
      <dsp:spPr bwMode="white">
        <a:xfrm>
          <a:off x="939110" y="4633"/>
          <a:ext cx="2833338" cy="1700003"/>
        </a:xfrm>
        <a:prstGeom prst="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Easy Insatallation :</a:t>
          </a:r>
          <a:r>
            <a:rPr lang="en-US"/>
            <a:t> Jenkins is a platform-agnostic, self-contained Java-based program, ready to run with packages for Windows, Mac OS, and Unix-like operating systems.</a:t>
          </a:r>
        </a:p>
      </dsp:txBody>
      <dsp:txXfrm>
        <a:off x="939110" y="4633"/>
        <a:ext cx="2833338" cy="1700003"/>
      </dsp:txXfrm>
    </dsp:sp>
    <dsp:sp modelId="{B50F6063-ABAA-4838-8CF6-74EECAC2FFB5}">
      <dsp:nvSpPr>
        <dsp:cNvPr id="4" name="Rectangles 3"/>
        <dsp:cNvSpPr/>
      </dsp:nvSpPr>
      <dsp:spPr bwMode="white">
        <a:xfrm>
          <a:off x="4055783" y="4633"/>
          <a:ext cx="2833338" cy="1700003"/>
        </a:xfrm>
        <a:prstGeom prst="rect">
          <a:avLst/>
        </a:prstGeom>
      </dsp:spPr>
      <dsp:style>
        <a:lnRef idx="2">
          <a:schemeClr val="lt1"/>
        </a:lnRef>
        <a:fillRef idx="1">
          <a:schemeClr val="accent5">
            <a:hueOff val="-2424000"/>
            <a:satOff val="-156"/>
            <a:lumOff val="392"/>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Easy cofiguration :</a:t>
          </a:r>
          <a:r>
            <a:rPr lang="en-US"/>
            <a:t> Jenkins is easily set up and configured using its web interface, featuring error checks and a built-in help function.</a:t>
          </a:r>
        </a:p>
      </dsp:txBody>
      <dsp:txXfrm>
        <a:off x="4055783" y="4633"/>
        <a:ext cx="2833338" cy="1700003"/>
      </dsp:txXfrm>
    </dsp:sp>
    <dsp:sp modelId="{80D2FFE0-A69B-435A-80BE-A130F2C58271}">
      <dsp:nvSpPr>
        <dsp:cNvPr id="5" name="Rectangles 4"/>
        <dsp:cNvSpPr/>
      </dsp:nvSpPr>
      <dsp:spPr bwMode="white">
        <a:xfrm>
          <a:off x="7172455" y="4633"/>
          <a:ext cx="2833338" cy="1700003"/>
        </a:xfrm>
        <a:prstGeom prst="rect">
          <a:avLst/>
        </a:prstGeom>
      </dsp:spPr>
      <dsp:style>
        <a:lnRef idx="2">
          <a:schemeClr val="lt1"/>
        </a:lnRef>
        <a:fillRef idx="1">
          <a:schemeClr val="accent5">
            <a:hueOff val="-4848000"/>
            <a:satOff val="-313"/>
            <a:lumOff val="784"/>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Available pluggings : </a:t>
          </a:r>
          <a:r>
            <a:rPr lang="en-US"/>
            <a:t>There are hundreds of plugins available in the Update Center, integrating with every tool in the CI and CD toolchain.</a:t>
          </a:r>
        </a:p>
      </dsp:txBody>
      <dsp:txXfrm>
        <a:off x="7172455" y="4633"/>
        <a:ext cx="2833338" cy="1700003"/>
      </dsp:txXfrm>
    </dsp:sp>
    <dsp:sp modelId="{032537D6-3F05-458C-9AEE-A9C691F98DAC}">
      <dsp:nvSpPr>
        <dsp:cNvPr id="6" name="Rectangles 5"/>
        <dsp:cNvSpPr/>
      </dsp:nvSpPr>
      <dsp:spPr bwMode="white">
        <a:xfrm>
          <a:off x="939110" y="1984769"/>
          <a:ext cx="2833338" cy="1700003"/>
        </a:xfrm>
        <a:prstGeom prst="rect">
          <a:avLst/>
        </a:prstGeom>
      </dsp:spPr>
      <dsp:style>
        <a:lnRef idx="2">
          <a:schemeClr val="lt1"/>
        </a:lnRef>
        <a:fillRef idx="1">
          <a:schemeClr val="accent5">
            <a:hueOff val="-7271999"/>
            <a:satOff val="-470"/>
            <a:lumOff val="1176"/>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Extensible : </a:t>
          </a:r>
          <a:r>
            <a:rPr lang="en-US"/>
            <a:t>Jenkins can be extended by means of its plugin architecture, providing nearly endless possibilities for what it can do.</a:t>
          </a:r>
        </a:p>
      </dsp:txBody>
      <dsp:txXfrm>
        <a:off x="939110" y="1984769"/>
        <a:ext cx="2833338" cy="1700003"/>
      </dsp:txXfrm>
    </dsp:sp>
    <dsp:sp modelId="{8CE0DE0D-EA6C-45B9-A201-B03F5C8A541E}">
      <dsp:nvSpPr>
        <dsp:cNvPr id="7" name="Rectangles 6"/>
        <dsp:cNvSpPr/>
      </dsp:nvSpPr>
      <dsp:spPr bwMode="white">
        <a:xfrm>
          <a:off x="4055783" y="1984769"/>
          <a:ext cx="2833338" cy="1700003"/>
        </a:xfrm>
        <a:prstGeom prst="rect">
          <a:avLst/>
        </a:prstGeom>
      </dsp:spPr>
      <dsp:style>
        <a:lnRef idx="2">
          <a:schemeClr val="lt1"/>
        </a:lnRef>
        <a:fillRef idx="1">
          <a:schemeClr val="accent5">
            <a:hueOff val="-9696000"/>
            <a:satOff val="-626"/>
            <a:lumOff val="1569"/>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Easy Distribution :</a:t>
          </a:r>
          <a:r>
            <a:rPr lang="en-US"/>
            <a:t> Jenkins can easily distribute work across multiple machines for faster builds, tests, and deployments across multiple platforms.</a:t>
          </a:r>
        </a:p>
      </dsp:txBody>
      <dsp:txXfrm>
        <a:off x="4055783" y="1984769"/>
        <a:ext cx="2833338" cy="1700003"/>
      </dsp:txXfrm>
    </dsp:sp>
    <dsp:sp modelId="{F0EDA3F6-9A18-4F40-9E70-5E9AE31744E5}">
      <dsp:nvSpPr>
        <dsp:cNvPr id="8" name="Rectangles 7"/>
        <dsp:cNvSpPr/>
      </dsp:nvSpPr>
      <dsp:spPr bwMode="white">
        <a:xfrm>
          <a:off x="7172455" y="1984769"/>
          <a:ext cx="2833338" cy="1700003"/>
        </a:xfrm>
        <a:prstGeom prst="rect">
          <a:avLst/>
        </a:prstGeom>
      </dsp:spPr>
      <dsp:style>
        <a:lnRef idx="2">
          <a:schemeClr val="lt1"/>
        </a:lnRef>
        <a:fillRef idx="1">
          <a:schemeClr val="accent5">
            <a:hueOff val="-12120000"/>
            <a:satOff val="-783"/>
            <a:lumOff val="1961"/>
            <a:alpha val="100000"/>
          </a:schemeClr>
        </a:fillRef>
        <a:effectRef idx="0">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b="1"/>
            <a:t>Free open source : </a:t>
          </a:r>
          <a:r>
            <a:rPr lang="en-US"/>
            <a:t>Jenkins is an open-source resource backed by heavy community support.</a:t>
          </a:r>
        </a:p>
      </dsp:txBody>
      <dsp:txXfrm>
        <a:off x="7172455" y="1984769"/>
        <a:ext cx="2833338" cy="1700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093450" cy="3063304"/>
        <a:chOff x="0" y="0"/>
        <a:chExt cx="11093450" cy="3063304"/>
      </a:xfrm>
    </dsp:grpSpPr>
    <dsp:sp modelId="{0E15D832-E1E3-4BD8-985C-57362738AF49}">
      <dsp:nvSpPr>
        <dsp:cNvPr id="3" name="Oval 2"/>
        <dsp:cNvSpPr/>
      </dsp:nvSpPr>
      <dsp:spPr bwMode="white">
        <a:xfrm>
          <a:off x="9363981" y="1206097"/>
          <a:ext cx="1746109" cy="1745777"/>
        </a:xfrm>
        <a:prstGeom prst="ellipse">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Xfrm>
        <a:off x="9363981" y="1206097"/>
        <a:ext cx="1746109" cy="1745777"/>
      </dsp:txXfrm>
    </dsp:sp>
    <dsp:sp modelId="{16D39171-3FB3-4DC8-A8A8-B86F6A375C62}">
      <dsp:nvSpPr>
        <dsp:cNvPr id="4" name="Oval 3"/>
        <dsp:cNvSpPr/>
      </dsp:nvSpPr>
      <dsp:spPr bwMode="white">
        <a:xfrm>
          <a:off x="9422776" y="1264299"/>
          <a:ext cx="1629628" cy="1629372"/>
        </a:xfrm>
        <a:prstGeom prst="ellipse">
          <a:avLst/>
        </a:prstGeom>
      </dsp:spPr>
      <dsp:style>
        <a:lnRef idx="2">
          <a:schemeClr val="lt1"/>
        </a:lnRef>
        <a:fillRef idx="1">
          <a:schemeClr val="accent2">
            <a:hueOff val="589090"/>
            <a:satOff val="-1675"/>
            <a:lumOff val="-2708"/>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Click “Create repository.”</a:t>
          </a:r>
          <a:endParaRPr>
            <a:solidFill>
              <a:schemeClr val="dk1"/>
            </a:solidFill>
          </a:endParaRPr>
        </a:p>
      </dsp:txBody>
      <dsp:txXfrm>
        <a:off x="9422776" y="1264299"/>
        <a:ext cx="1629628" cy="1629372"/>
      </dsp:txXfrm>
    </dsp:sp>
    <dsp:sp modelId="{EB206E5A-9A9D-4DB3-9CFF-9A055FDAE0A6}">
      <dsp:nvSpPr>
        <dsp:cNvPr id="5" name="Teardrop 4"/>
        <dsp:cNvSpPr/>
      </dsp:nvSpPr>
      <dsp:spPr bwMode="white">
        <a:xfrm rot="2700000">
          <a:off x="7560309" y="1205900"/>
          <a:ext cx="1745863" cy="1745863"/>
        </a:xfrm>
        <a:prstGeom prst="teardrop">
          <a:avLst>
            <a:gd name="adj" fmla="val 100000"/>
          </a:avLst>
        </a:prstGeom>
      </dsp:spPr>
      <dsp:style>
        <a:lnRef idx="2">
          <a:schemeClr val="lt1"/>
        </a:lnRef>
        <a:fillRef idx="1">
          <a:schemeClr val="accent2">
            <a:hueOff val="1178181"/>
            <a:satOff val="-3350"/>
            <a:lumOff val="-5418"/>
            <a:alpha val="100000"/>
          </a:schemeClr>
        </a:fillRef>
        <a:effectRef idx="0">
          <a:scrgbClr r="0" g="0" b="0"/>
        </a:effectRef>
        <a:fontRef idx="minor">
          <a:schemeClr val="lt1"/>
        </a:fontRef>
      </dsp:style>
      <dsp:txXfrm rot="2700000">
        <a:off x="7560309" y="1205900"/>
        <a:ext cx="1745863" cy="1745863"/>
      </dsp:txXfrm>
    </dsp:sp>
    <dsp:sp modelId="{0148E1E6-9E7C-4223-BB1E-883DD19194EF}">
      <dsp:nvSpPr>
        <dsp:cNvPr id="6" name="Oval 5"/>
        <dsp:cNvSpPr/>
      </dsp:nvSpPr>
      <dsp:spPr bwMode="white">
        <a:xfrm>
          <a:off x="7618981" y="1264299"/>
          <a:ext cx="1629628" cy="1629372"/>
        </a:xfrm>
        <a:prstGeom prst="ellipse">
          <a:avLst/>
        </a:prstGeom>
      </dsp:spPr>
      <dsp:style>
        <a:lnRef idx="2">
          <a:schemeClr val="lt1"/>
        </a:lnRef>
        <a:fillRef idx="1">
          <a:schemeClr val="accent2">
            <a:hueOff val="1767272"/>
            <a:satOff val="-5026"/>
            <a:lumOff val="-8127"/>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Choose whether the repository will be public or private.</a:t>
          </a:r>
          <a:endParaRPr>
            <a:solidFill>
              <a:schemeClr val="dk1"/>
            </a:solidFill>
          </a:endParaRPr>
        </a:p>
      </dsp:txBody>
      <dsp:txXfrm>
        <a:off x="7618981" y="1264299"/>
        <a:ext cx="1629628" cy="1629372"/>
      </dsp:txXfrm>
    </dsp:sp>
    <dsp:sp modelId="{77C27DD5-CBF1-44A6-8A62-FA8FEF359C5F}">
      <dsp:nvSpPr>
        <dsp:cNvPr id="7" name="Teardrop 6"/>
        <dsp:cNvSpPr/>
      </dsp:nvSpPr>
      <dsp:spPr bwMode="white">
        <a:xfrm rot="2700000">
          <a:off x="5756514" y="1205900"/>
          <a:ext cx="1745863" cy="1745863"/>
        </a:xfrm>
        <a:prstGeom prst="teardrop">
          <a:avLst>
            <a:gd name="adj" fmla="val 100000"/>
          </a:avLst>
        </a:prstGeom>
      </dsp:spPr>
      <dsp:style>
        <a:lnRef idx="2">
          <a:schemeClr val="lt1"/>
        </a:lnRef>
        <a:fillRef idx="1">
          <a:schemeClr val="accent2">
            <a:hueOff val="2356363"/>
            <a:satOff val="-6701"/>
            <a:lumOff val="-10837"/>
            <a:alpha val="100000"/>
          </a:schemeClr>
        </a:fillRef>
        <a:effectRef idx="0">
          <a:scrgbClr r="0" g="0" b="0"/>
        </a:effectRef>
        <a:fontRef idx="minor">
          <a:schemeClr val="lt1"/>
        </a:fontRef>
      </dsp:style>
      <dsp:txXfrm rot="2700000">
        <a:off x="5756514" y="1205900"/>
        <a:ext cx="1745863" cy="1745863"/>
      </dsp:txXfrm>
    </dsp:sp>
    <dsp:sp modelId="{976696EB-DFDE-406A-BD22-289A5911DD1C}">
      <dsp:nvSpPr>
        <dsp:cNvPr id="8" name="Oval 7"/>
        <dsp:cNvSpPr/>
      </dsp:nvSpPr>
      <dsp:spPr bwMode="white">
        <a:xfrm>
          <a:off x="5815186" y="1264299"/>
          <a:ext cx="1629628" cy="1629372"/>
        </a:xfrm>
        <a:prstGeom prst="ellipse">
          <a:avLst/>
        </a:prstGeom>
      </dsp:spPr>
      <dsp:style>
        <a:lnRef idx="2">
          <a:schemeClr val="lt1"/>
        </a:lnRef>
        <a:fillRef idx="1">
          <a:schemeClr val="accent2">
            <a:hueOff val="2945454"/>
            <a:satOff val="-8377"/>
            <a:lumOff val="-13546"/>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Enter a repository name and description.</a:t>
          </a:r>
          <a:endParaRPr>
            <a:solidFill>
              <a:schemeClr val="dk1"/>
            </a:solidFill>
          </a:endParaRPr>
        </a:p>
      </dsp:txBody>
      <dsp:txXfrm>
        <a:off x="5815186" y="1264299"/>
        <a:ext cx="1629628" cy="1629372"/>
      </dsp:txXfrm>
    </dsp:sp>
    <dsp:sp modelId="{315C3853-63BA-4993-8F4D-82E884A8EE78}">
      <dsp:nvSpPr>
        <dsp:cNvPr id="9" name="Teardrop 8"/>
        <dsp:cNvSpPr/>
      </dsp:nvSpPr>
      <dsp:spPr bwMode="white">
        <a:xfrm rot="2700000">
          <a:off x="3952719" y="1205900"/>
          <a:ext cx="1745863" cy="1745863"/>
        </a:xfrm>
        <a:prstGeom prst="teardrop">
          <a:avLst>
            <a:gd name="adj" fmla="val 100000"/>
          </a:avLst>
        </a:prstGeom>
      </dsp:spPr>
      <dsp:style>
        <a:lnRef idx="2">
          <a:schemeClr val="lt1"/>
        </a:lnRef>
        <a:fillRef idx="1">
          <a:schemeClr val="accent2">
            <a:hueOff val="3534545"/>
            <a:satOff val="-10052"/>
            <a:lumOff val="-16256"/>
            <a:alpha val="100000"/>
          </a:schemeClr>
        </a:fillRef>
        <a:effectRef idx="0">
          <a:scrgbClr r="0" g="0" b="0"/>
        </a:effectRef>
        <a:fontRef idx="minor">
          <a:schemeClr val="lt1"/>
        </a:fontRef>
      </dsp:style>
      <dsp:txXfrm rot="2700000">
        <a:off x="3952719" y="1205900"/>
        <a:ext cx="1745863" cy="1745863"/>
      </dsp:txXfrm>
    </dsp:sp>
    <dsp:sp modelId="{DCA49020-9780-4004-85BE-C2DF1C3EA021}">
      <dsp:nvSpPr>
        <dsp:cNvPr id="10" name="Oval 9"/>
        <dsp:cNvSpPr/>
      </dsp:nvSpPr>
      <dsp:spPr bwMode="white">
        <a:xfrm>
          <a:off x="4011392" y="1264299"/>
          <a:ext cx="1629628" cy="1629372"/>
        </a:xfrm>
        <a:prstGeom prst="ellipse">
          <a:avLst/>
        </a:prstGeom>
      </dsp:spPr>
      <dsp:style>
        <a:lnRef idx="2">
          <a:schemeClr val="lt1"/>
        </a:lnRef>
        <a:fillRef idx="1">
          <a:schemeClr val="accent2">
            <a:hueOff val="4123636"/>
            <a:satOff val="-11728"/>
            <a:lumOff val="-18965"/>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Click the “+” icon in the upper right corner and select “New repository.”</a:t>
          </a:r>
          <a:endParaRPr>
            <a:solidFill>
              <a:schemeClr val="dk1"/>
            </a:solidFill>
          </a:endParaRPr>
        </a:p>
      </dsp:txBody>
      <dsp:txXfrm>
        <a:off x="4011392" y="1264299"/>
        <a:ext cx="1629628" cy="1629372"/>
      </dsp:txXfrm>
    </dsp:sp>
    <dsp:sp modelId="{E8AB6176-936A-4EC1-8732-E92D806CACA0}">
      <dsp:nvSpPr>
        <dsp:cNvPr id="11" name="Teardrop 10"/>
        <dsp:cNvSpPr/>
      </dsp:nvSpPr>
      <dsp:spPr bwMode="white">
        <a:xfrm rot="2700000">
          <a:off x="2148924" y="1205900"/>
          <a:ext cx="1745863" cy="1745863"/>
        </a:xfrm>
        <a:prstGeom prst="teardrop">
          <a:avLst>
            <a:gd name="adj" fmla="val 100000"/>
          </a:avLst>
        </a:prstGeom>
      </dsp:spPr>
      <dsp:style>
        <a:lnRef idx="2">
          <a:schemeClr val="lt1"/>
        </a:lnRef>
        <a:fillRef idx="1">
          <a:schemeClr val="accent2">
            <a:hueOff val="4712727"/>
            <a:satOff val="-13404"/>
            <a:lumOff val="-21675"/>
            <a:alpha val="100000"/>
          </a:schemeClr>
        </a:fillRef>
        <a:effectRef idx="0">
          <a:scrgbClr r="0" g="0" b="0"/>
        </a:effectRef>
        <a:fontRef idx="minor">
          <a:schemeClr val="lt1"/>
        </a:fontRef>
      </dsp:style>
      <dsp:txXfrm rot="2700000">
        <a:off x="2148924" y="1205900"/>
        <a:ext cx="1745863" cy="1745863"/>
      </dsp:txXfrm>
    </dsp:sp>
    <dsp:sp modelId="{01AA9A85-3E74-44C5-9DE8-887984846200}">
      <dsp:nvSpPr>
        <dsp:cNvPr id="12" name="Oval 11"/>
        <dsp:cNvSpPr/>
      </dsp:nvSpPr>
      <dsp:spPr bwMode="white">
        <a:xfrm>
          <a:off x="2207597" y="1264299"/>
          <a:ext cx="1629628" cy="1629372"/>
        </a:xfrm>
        <a:prstGeom prst="ellipse">
          <a:avLst/>
        </a:prstGeom>
      </dsp:spPr>
      <dsp:style>
        <a:lnRef idx="2">
          <a:schemeClr val="lt1"/>
        </a:lnRef>
        <a:fillRef idx="1">
          <a:schemeClr val="accent2">
            <a:hueOff val="5301818"/>
            <a:satOff val="-15079"/>
            <a:lumOff val="-24384"/>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Go to </a:t>
          </a:r>
          <a:r>
            <a:rPr lang="en-US" u="sng">
              <a:solidFill>
                <a:schemeClr val="dk1"/>
              </a:solidFill>
              <a:hlinkClick r:id="rId1"/>
            </a:rPr>
            <a:t>GitHub</a:t>
          </a:r>
          <a:r>
            <a:rPr lang="en-US">
              <a:solidFill>
                <a:schemeClr val="dk1"/>
              </a:solidFill>
            </a:rPr>
            <a:t> and log in.</a:t>
          </a:r>
          <a:endParaRPr>
            <a:solidFill>
              <a:schemeClr val="dk1"/>
            </a:solidFill>
          </a:endParaRPr>
        </a:p>
      </dsp:txBody>
      <dsp:txXfrm>
        <a:off x="2207597" y="1264299"/>
        <a:ext cx="1629628" cy="1629372"/>
      </dsp:txXfrm>
    </dsp:sp>
    <dsp:sp modelId="{FA68ED66-1DE0-4025-A39D-0BE21B3F47EC}">
      <dsp:nvSpPr>
        <dsp:cNvPr id="13" name="Teardrop 12"/>
        <dsp:cNvSpPr/>
      </dsp:nvSpPr>
      <dsp:spPr bwMode="white">
        <a:xfrm rot="2700000">
          <a:off x="345129" y="1205900"/>
          <a:ext cx="1745863" cy="1745863"/>
        </a:xfrm>
        <a:prstGeom prst="teardrop">
          <a:avLst>
            <a:gd name="adj" fmla="val 100000"/>
          </a:avLst>
        </a:prstGeom>
      </dsp:spPr>
      <dsp:style>
        <a:lnRef idx="2">
          <a:schemeClr val="lt1"/>
        </a:lnRef>
        <a:fillRef idx="1">
          <a:schemeClr val="accent2">
            <a:hueOff val="5890909"/>
            <a:satOff val="-16755"/>
            <a:lumOff val="-27093"/>
            <a:alpha val="100000"/>
          </a:schemeClr>
        </a:fillRef>
        <a:effectRef idx="0">
          <a:scrgbClr r="0" g="0" b="0"/>
        </a:effectRef>
        <a:fontRef idx="minor">
          <a:schemeClr val="lt1"/>
        </a:fontRef>
      </dsp:style>
      <dsp:txXfrm rot="2700000">
        <a:off x="345129" y="1205900"/>
        <a:ext cx="1745863" cy="1745863"/>
      </dsp:txXfrm>
    </dsp:sp>
    <dsp:sp modelId="{A76829E9-EF65-4D79-B644-FE62116A9900}">
      <dsp:nvSpPr>
        <dsp:cNvPr id="14" name="Oval 13"/>
        <dsp:cNvSpPr/>
      </dsp:nvSpPr>
      <dsp:spPr bwMode="white">
        <a:xfrm>
          <a:off x="402692" y="1264299"/>
          <a:ext cx="1629628" cy="1629372"/>
        </a:xfrm>
        <a:prstGeom prst="ellipse">
          <a:avLst/>
        </a:prstGeom>
      </dsp:spPr>
      <dsp:style>
        <a:lnRef idx="2">
          <a:schemeClr val="lt1"/>
        </a:lnRef>
        <a:fillRef idx="1">
          <a:schemeClr val="accent2">
            <a:hueOff val="6480000"/>
            <a:satOff val="-18430"/>
            <a:lumOff val="-29803"/>
            <a:alpha val="100000"/>
          </a:schemeClr>
        </a:fillRef>
        <a:effectRef idx="0">
          <a:scrgbClr r="0" g="0" b="0"/>
        </a:effectRef>
        <a:fontRef idx="minor">
          <a:schemeClr val="lt1"/>
        </a:fontRef>
      </dsp:style>
      <dsp:txBody>
        <a:bodyPr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solidFill>
                <a:schemeClr val="dk1"/>
              </a:solidFill>
            </a:rPr>
            <a:t>To create a new repository on GitHub, follow these steps:</a:t>
          </a:r>
          <a:endParaRPr>
            <a:solidFill>
              <a:schemeClr val="dk1"/>
            </a:solidFill>
          </a:endParaRPr>
        </a:p>
      </dsp:txBody>
      <dsp:txXfrm>
        <a:off x="402692" y="1264299"/>
        <a:ext cx="1629628" cy="1629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67913" cy="6367913"/>
        <a:chOff x="0" y="0"/>
        <a:chExt cx="6367913" cy="6367913"/>
      </a:xfrm>
    </dsp:grpSpPr>
    <dsp:sp modelId="{C2ECCF7C-09AA-45DF-BF93-520FA1634ADB}">
      <dsp:nvSpPr>
        <dsp:cNvPr id="3" name="Quad Arrow 2"/>
        <dsp:cNvSpPr/>
      </dsp:nvSpPr>
      <dsp:spPr bwMode="white">
        <a:xfrm>
          <a:off x="0" y="18850"/>
          <a:ext cx="6367913" cy="6367913"/>
        </a:xfrm>
        <a:prstGeom prst="quadArrow">
          <a:avLst>
            <a:gd name="adj1" fmla="val 2000"/>
            <a:gd name="adj2" fmla="val 4000"/>
            <a:gd name="adj3" fmla="val 5000"/>
          </a:avLst>
        </a:prstGeom>
      </dsp:spPr>
      <dsp:style>
        <a:lnRef idx="0">
          <a:schemeClr val="dk1"/>
        </a:lnRef>
        <a:fillRef idx="1">
          <a:schemeClr val="accent2">
            <a:tint val="40000"/>
          </a:schemeClr>
        </a:fillRef>
        <a:effectRef idx="0">
          <a:scrgbClr r="0" g="0" b="0"/>
        </a:effectRef>
        <a:fontRef idx="minor"/>
      </dsp:style>
      <dsp:txXfrm>
        <a:off x="0" y="18850"/>
        <a:ext cx="6367913" cy="6367913"/>
      </dsp:txXfrm>
    </dsp:sp>
    <dsp:sp modelId="{F7F09F05-D228-490E-A698-46298EB37E55}">
      <dsp:nvSpPr>
        <dsp:cNvPr id="4" name="Rounded Rectangle 3"/>
        <dsp:cNvSpPr/>
      </dsp:nvSpPr>
      <dsp:spPr bwMode="white">
        <a:xfrm>
          <a:off x="413914" y="432764"/>
          <a:ext cx="2547165" cy="2547165"/>
        </a:xfrm>
        <a:prstGeom prst="roundRect">
          <a:avLst/>
        </a:prstGeom>
      </dsp:spPr>
      <dsp:style>
        <a:lnRef idx="2">
          <a:schemeClr val="lt1"/>
        </a:lnRef>
        <a:fillRef idx="1">
          <a:schemeClr val="accent2"/>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t>AWS CodeDeploy is a helpful tool that makes updating your programs easier and safer. </a:t>
          </a:r>
        </a:p>
      </dsp:txBody>
      <dsp:txXfrm>
        <a:off x="413914" y="432764"/>
        <a:ext cx="2547165" cy="2547165"/>
      </dsp:txXfrm>
    </dsp:sp>
    <dsp:sp modelId="{95076D10-ADA6-44D9-B059-B724C32B1872}">
      <dsp:nvSpPr>
        <dsp:cNvPr id="5" name="Rounded Rectangle 4"/>
        <dsp:cNvSpPr/>
      </dsp:nvSpPr>
      <dsp:spPr bwMode="white">
        <a:xfrm>
          <a:off x="3406833" y="432764"/>
          <a:ext cx="2547165" cy="2547165"/>
        </a:xfrm>
        <a:prstGeom prst="roundRect">
          <a:avLst/>
        </a:prstGeom>
      </dsp:spPr>
      <dsp:style>
        <a:lnRef idx="2">
          <a:schemeClr val="lt1"/>
        </a:lnRef>
        <a:fillRef idx="1">
          <a:schemeClr val="accent3"/>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t>It can update programs on different types of computers, either by changing them directly or by setting up new computers with the updated version. </a:t>
          </a:r>
        </a:p>
      </dsp:txBody>
      <dsp:txXfrm>
        <a:off x="3406833" y="432764"/>
        <a:ext cx="2547165" cy="2547165"/>
      </dsp:txXfrm>
    </dsp:sp>
    <dsp:sp modelId="{4B7B69D2-E657-4A82-BFA9-18E1745398C3}">
      <dsp:nvSpPr>
        <dsp:cNvPr id="6" name="Rounded Rectangle 5"/>
        <dsp:cNvSpPr/>
      </dsp:nvSpPr>
      <dsp:spPr bwMode="white">
        <a:xfrm>
          <a:off x="413914" y="3425683"/>
          <a:ext cx="2547165" cy="2547165"/>
        </a:xfrm>
        <a:prstGeom prst="roundRect">
          <a:avLst/>
        </a:prstGeom>
      </dsp:spPr>
      <dsp:style>
        <a:lnRef idx="2">
          <a:schemeClr val="lt1"/>
        </a:lnRef>
        <a:fillRef idx="1">
          <a:schemeClr val="accent4"/>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t>CodeDeploy lets you choose how quickly to switch the users to the new version and it can easily go back to the old version if there are problems. </a:t>
          </a:r>
        </a:p>
      </dsp:txBody>
      <dsp:txXfrm>
        <a:off x="413914" y="3425683"/>
        <a:ext cx="2547165" cy="2547165"/>
      </dsp:txXfrm>
    </dsp:sp>
    <dsp:sp modelId="{16914D0A-2A26-4278-8162-78166D9B68A1}">
      <dsp:nvSpPr>
        <dsp:cNvPr id="7" name="Rounded Rectangle 6"/>
        <dsp:cNvSpPr/>
      </dsp:nvSpPr>
      <dsp:spPr bwMode="white">
        <a:xfrm>
          <a:off x="3406833" y="3425683"/>
          <a:ext cx="2547165" cy="2547165"/>
        </a:xfrm>
        <a:prstGeom prst="roundRect">
          <a:avLst/>
        </a:prstGeom>
      </dsp:spPr>
      <dsp:style>
        <a:lnRef idx="2">
          <a:schemeClr val="lt1"/>
        </a:lnRef>
        <a:fillRef idx="1">
          <a:schemeClr val="accent5"/>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t>This tool is great for the both small and big companies that want to keep their programs up-to-date without causing the trouble for their users.</a:t>
          </a:r>
        </a:p>
      </dsp:txBody>
      <dsp:txXfrm>
        <a:off x="3406833" y="3425683"/>
        <a:ext cx="2547165" cy="254716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https://www.geeksforgeeks.org/introduction-to-github/"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hyperlink" Target="https://git-scm.com/downloads"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sv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sv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git@github.com:username/repository.git" TargetMode="Externa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sv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sv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sv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hyperlink" Target="http://www.github.com/"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svg"/><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ED7D3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a:grpSpLocks noGrp="1" noRot="1" noChangeAspect="1" noMove="1" noResize="1" noUngrp="1"/>
          </p:cNvGrpSpPr>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8" name="Group 27"/>
            <p:cNvGrpSpPr/>
            <p:nvPr/>
          </p:nvGrpSpPr>
          <p:grpSpPr>
            <a:xfrm>
              <a:off x="0" y="3681702"/>
              <a:ext cx="12192000" cy="3176298"/>
              <a:chOff x="0" y="3681702"/>
              <a:chExt cx="12192000" cy="3176298"/>
            </a:xfrm>
          </p:grpSpPr>
          <p:sp>
            <p:nvSpPr>
              <p:cNvPr id="32" name="Freeform: Shape 31"/>
              <p:cNvSpPr/>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p:cNvSpPr/>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7" name="Group 56"/>
            <p:cNvGrpSpPr/>
            <p:nvPr/>
          </p:nvGrpSpPr>
          <p:grpSpPr>
            <a:xfrm>
              <a:off x="544" y="3296011"/>
              <a:ext cx="12191456" cy="2849975"/>
              <a:chOff x="544" y="3296011"/>
              <a:chExt cx="12191456" cy="2849975"/>
            </a:xfrm>
          </p:grpSpPr>
          <p:sp>
            <p:nvSpPr>
              <p:cNvPr id="30" name="Freeform: Shape 29"/>
              <p:cNvSpPr/>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p:cNvSpPr/>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1">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 name="Picture 2"/>
          <p:cNvPicPr>
            <a:picLocks noChangeAspect="1"/>
          </p:cNvPicPr>
          <p:nvPr/>
        </p:nvPicPr>
        <p:blipFill>
          <a:blip r:embed="rId2"/>
          <a:stretch>
            <a:fillRect/>
          </a:stretch>
        </p:blipFill>
        <p:spPr>
          <a:xfrm rot="21480000">
            <a:off x="467633" y="329662"/>
            <a:ext cx="8028685" cy="4604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0" name="Group 319"/>
          <p:cNvGrpSpPr>
            <a:grpSpLocks noGrp="1" noRot="1" noChangeAspect="1" noMove="1" noResize="1" noUngrp="1"/>
          </p:cNvGrpSpPr>
          <p:nvPr/>
        </p:nvGrpSpPr>
        <p:grpSpPr>
          <a:xfrm>
            <a:off x="-19217" y="-1"/>
            <a:ext cx="5213267" cy="6883030"/>
            <a:chOff x="-19217" y="-1"/>
            <a:chExt cx="5213267" cy="6883030"/>
          </a:xfrm>
        </p:grpSpPr>
        <p:sp>
          <p:nvSpPr>
            <p:cNvPr id="167" name="Rectangle 166"/>
            <p:cNvSpPr/>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9" name="Rectangle 168"/>
            <p:cNvSpPr/>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55484" y="739835"/>
            <a:ext cx="3702580" cy="1184883"/>
          </a:xfrm>
        </p:spPr>
        <p:txBody>
          <a:bodyPr anchor="b">
            <a:normAutofit/>
          </a:bodyPr>
          <a:lstStyle/>
          <a:p>
            <a:r>
              <a:rPr lang="en-US" sz="3200" b="1" dirty="0">
                <a:solidFill>
                  <a:srgbClr val="FFFFFF"/>
                </a:solidFill>
                <a:latin typeface="Montserrat"/>
              </a:rPr>
              <a:t>How Jenkins work </a:t>
            </a:r>
            <a:endParaRPr lang="en-US" sz="3200" b="1" dirty="0">
              <a:solidFill>
                <a:srgbClr val="FFFFFF"/>
              </a:solidFill>
              <a:latin typeface="Montserrat"/>
            </a:endParaRPr>
          </a:p>
        </p:txBody>
      </p:sp>
      <p:sp>
        <p:nvSpPr>
          <p:cNvPr id="323" name="Content Placeholder 2"/>
          <p:cNvSpPr>
            <a:spLocks noGrp="1"/>
          </p:cNvSpPr>
          <p:nvPr>
            <p:ph idx="1"/>
          </p:nvPr>
        </p:nvSpPr>
        <p:spPr>
          <a:xfrm>
            <a:off x="252277" y="2142815"/>
            <a:ext cx="4939030" cy="4229312"/>
          </a:xfrm>
        </p:spPr>
        <p:txBody>
          <a:bodyPr vert="horz" lIns="91440" tIns="45720" rIns="91440" bIns="45720" rtlCol="0" anchor="t">
            <a:noAutofit/>
          </a:bodyPr>
          <a:lstStyle/>
          <a:p>
            <a:endParaRPr lang="en-US" sz="1000">
              <a:solidFill>
                <a:srgbClr val="FFFFFF"/>
              </a:solidFill>
              <a:latin typeface="Montserrat"/>
            </a:endParaRPr>
          </a:p>
          <a:p>
            <a:r>
              <a:rPr lang="en-US" sz="1400" dirty="0">
                <a:solidFill>
                  <a:srgbClr val="FFFFFF"/>
                </a:solidFill>
                <a:latin typeface="Montserrat"/>
              </a:rPr>
              <a:t>First of all, a developer commits the code to the source code repository. Meanwhile, the Jenkins checks the repository at regular intervals for changes.</a:t>
            </a:r>
            <a:endParaRPr lang="en-US" sz="1400" dirty="0">
              <a:solidFill>
                <a:srgbClr val="FFFFFF"/>
              </a:solidFill>
            </a:endParaRPr>
          </a:p>
          <a:p>
            <a:r>
              <a:rPr lang="en-US" sz="1400" dirty="0">
                <a:solidFill>
                  <a:srgbClr val="FFFFFF"/>
                </a:solidFill>
                <a:latin typeface="Montserrat"/>
              </a:rPr>
              <a:t>Soon after a commit occurs, the Jenkins server finds the changes that have occurred in the source code repository. Jenkins will draw those changes and will start preparing a new build.</a:t>
            </a:r>
            <a:endParaRPr lang="en-US" sz="1400" dirty="0">
              <a:solidFill>
                <a:srgbClr val="FFFFFF"/>
              </a:solidFill>
            </a:endParaRPr>
          </a:p>
          <a:p>
            <a:r>
              <a:rPr lang="en-US" sz="1400" dirty="0">
                <a:solidFill>
                  <a:srgbClr val="FFFFFF"/>
                </a:solidFill>
                <a:latin typeface="Montserrat"/>
              </a:rPr>
              <a:t>If the build fails, then the concerned team will be notified.</a:t>
            </a:r>
            <a:endParaRPr lang="en-US" sz="1400" dirty="0">
              <a:solidFill>
                <a:srgbClr val="FFFFFF"/>
              </a:solidFill>
            </a:endParaRPr>
          </a:p>
          <a:p>
            <a:r>
              <a:rPr lang="en-US" sz="1400" dirty="0">
                <a:solidFill>
                  <a:srgbClr val="FFFFFF"/>
                </a:solidFill>
                <a:latin typeface="Montserrat"/>
              </a:rPr>
              <a:t>If built is successful, then Jenkins server deploys the built in the test server.</a:t>
            </a:r>
            <a:endParaRPr lang="en-US" sz="1400" dirty="0">
              <a:solidFill>
                <a:srgbClr val="FFFFFF"/>
              </a:solidFill>
            </a:endParaRPr>
          </a:p>
          <a:p>
            <a:r>
              <a:rPr lang="en-US" sz="1400" dirty="0">
                <a:solidFill>
                  <a:srgbClr val="FFFFFF"/>
                </a:solidFill>
                <a:latin typeface="Montserrat"/>
              </a:rPr>
              <a:t>After testing, Jenkins server generates a feedback and then notifies the developers about the build and test results.</a:t>
            </a:r>
            <a:endParaRPr lang="en-US" sz="1400" dirty="0">
              <a:solidFill>
                <a:srgbClr val="FFFFFF"/>
              </a:solidFill>
            </a:endParaRPr>
          </a:p>
          <a:p>
            <a:r>
              <a:rPr lang="en-US" sz="1400" dirty="0">
                <a:solidFill>
                  <a:srgbClr val="FFFFFF"/>
                </a:solidFill>
                <a:latin typeface="Montserrat"/>
              </a:rPr>
              <a:t>It will continue to verify the source code repository for changes made in the source code and the whole process keeps on repeating.</a:t>
            </a:r>
            <a:endParaRPr lang="en-US" sz="1400" dirty="0">
              <a:solidFill>
                <a:srgbClr val="FFFFFF"/>
              </a:solidFill>
            </a:endParaRPr>
          </a:p>
          <a:p>
            <a:endParaRPr lang="en-US" sz="1400" dirty="0">
              <a:solidFill>
                <a:srgbClr val="FFFFFF"/>
              </a:solidFill>
            </a:endParaRPr>
          </a:p>
        </p:txBody>
      </p:sp>
      <p:pic>
        <p:nvPicPr>
          <p:cNvPr id="4" name="Picture 3" descr="A screenshot of a computer&#10;&#10;Description automatically generated"/>
          <p:cNvPicPr>
            <a:picLocks noChangeAspect="1"/>
          </p:cNvPicPr>
          <p:nvPr/>
        </p:nvPicPr>
        <p:blipFill>
          <a:blip r:embed="rId1"/>
          <a:stretch>
            <a:fillRect/>
          </a:stretch>
        </p:blipFill>
        <p:spPr>
          <a:xfrm>
            <a:off x="6005304" y="1610895"/>
            <a:ext cx="5407002" cy="36362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466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37" y="2376288"/>
            <a:ext cx="2579825" cy="240735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 </a:t>
            </a:r>
            <a:r>
              <a:rPr lang="en-US" sz="2800" b="1" dirty="0">
                <a:solidFill>
                  <a:srgbClr val="FFFFFF"/>
                </a:solidFill>
              </a:rPr>
              <a:t>Plugin</a:t>
            </a:r>
            <a:br>
              <a:rPr lang="en-US" sz="2800" b="1" dirty="0">
                <a:solidFill>
                  <a:srgbClr val="FFFFFF"/>
                </a:solidFill>
              </a:rPr>
            </a:br>
            <a:r>
              <a:rPr lang="en-US" sz="2800" b="1" dirty="0" err="1">
                <a:solidFill>
                  <a:srgbClr val="FFFFFF"/>
                </a:solidFill>
              </a:rPr>
              <a:t>Categarizaion</a:t>
            </a:r>
            <a:endParaRPr lang="en-US" sz="2800" b="1" kern="1200" dirty="0" err="1">
              <a:solidFill>
                <a:srgbClr val="FFFFFF"/>
              </a:solidFill>
              <a:latin typeface="+mj-lt"/>
            </a:endParaRPr>
          </a:p>
        </p:txBody>
      </p:sp>
      <p:pic>
        <p:nvPicPr>
          <p:cNvPr id="3" name="Content Placeholder 2" descr="A screenshot of a computer&#10;&#10;Description automatically generated"/>
          <p:cNvPicPr>
            <a:picLocks noGrp="1" noChangeAspect="1"/>
          </p:cNvPicPr>
          <p:nvPr>
            <p:ph idx="1"/>
          </p:nvPr>
        </p:nvPicPr>
        <p:blipFill>
          <a:blip r:embed="rId1"/>
          <a:stretch>
            <a:fillRect/>
          </a:stretch>
        </p:blipFill>
        <p:spPr>
          <a:xfrm>
            <a:off x="2830903" y="591493"/>
            <a:ext cx="8956612" cy="46508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
          <a:srcRect t="5442" r="1" b="7011"/>
          <a:stretch>
            <a:fillRect/>
          </a:stretch>
        </p:blipFill>
        <p:spPr>
          <a:xfrm>
            <a:off x="1280667" y="677668"/>
            <a:ext cx="9630666" cy="5417250"/>
          </a:xfrm>
          <a:prstGeom prst="rect">
            <a:avLst/>
          </a:prstGeom>
          <a:ln w="28575">
            <a:solidFill>
              <a:schemeClr val="bg1"/>
            </a:solidFill>
          </a:ln>
        </p:spPr>
      </p:pic>
      <p:sp>
        <p:nvSpPr>
          <p:cNvPr id="23"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7"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9" name="Oval 18"/>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p:cNvPicPr>
            <a:picLocks noGrp="1" noChangeAspect="1"/>
          </p:cNvPicPr>
          <p:nvPr>
            <p:ph idx="1"/>
          </p:nvPr>
        </p:nvPicPr>
        <p:blipFill>
          <a:blip r:embed="rId1"/>
          <a:srcRect r="1" b="17281"/>
          <a:stretch>
            <a:fillRect/>
          </a:stretch>
        </p:blipFill>
        <p:spPr>
          <a:xfrm>
            <a:off x="1280667" y="677668"/>
            <a:ext cx="9630666" cy="5417250"/>
          </a:xfrm>
          <a:prstGeom prst="rect">
            <a:avLst/>
          </a:prstGeom>
          <a:ln w="28575">
            <a:solidFill>
              <a:schemeClr val="bg1"/>
            </a:solidFill>
          </a:ln>
        </p:spPr>
      </p:pic>
      <p:sp>
        <p:nvSpPr>
          <p:cNvPr id="15"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7"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9" name="Oval 18"/>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paper with black text&#10;&#10;Description automatically generated"/>
          <p:cNvPicPr>
            <a:picLocks noGrp="1" noChangeAspect="1"/>
          </p:cNvPicPr>
          <p:nvPr>
            <p:ph idx="1"/>
          </p:nvPr>
        </p:nvPicPr>
        <p:blipFill>
          <a:blip r:embed="rId1"/>
          <a:srcRect r="1" b="15096"/>
          <a:stretch>
            <a:fillRect/>
          </a:stretch>
        </p:blipFill>
        <p:spPr>
          <a:xfrm>
            <a:off x="1280667" y="677668"/>
            <a:ext cx="9630666" cy="5417250"/>
          </a:xfrm>
          <a:prstGeom prst="rect">
            <a:avLst/>
          </a:prstGeom>
          <a:ln w="28575">
            <a:solidFill>
              <a:schemeClr val="bg1"/>
            </a:solidFill>
          </a:ln>
        </p:spPr>
      </p:pic>
      <p:sp>
        <p:nvSpPr>
          <p:cNvPr id="15"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7"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9" name="Oval 18"/>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text with black text&#10;&#10;Description automatically generated"/>
          <p:cNvPicPr>
            <a:picLocks noGrp="1" noChangeAspect="1"/>
          </p:cNvPicPr>
          <p:nvPr>
            <p:ph idx="1"/>
          </p:nvPr>
        </p:nvPicPr>
        <p:blipFill>
          <a:blip r:embed="rId1"/>
          <a:srcRect r="1" b="11068"/>
          <a:stretch>
            <a:fillRect/>
          </a:stretch>
        </p:blipFill>
        <p:spPr>
          <a:xfrm>
            <a:off x="1280667" y="677668"/>
            <a:ext cx="9630666" cy="5417250"/>
          </a:xfrm>
          <a:prstGeom prst="rect">
            <a:avLst/>
          </a:prstGeom>
          <a:ln w="28575">
            <a:solidFill>
              <a:schemeClr val="bg1"/>
            </a:solidFill>
          </a:ln>
        </p:spPr>
      </p:pic>
      <p:sp>
        <p:nvSpPr>
          <p:cNvPr id="15"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7" name="Graphic 212"/>
          <p:cNvSpPr>
            <a:spLocks noGrp="1" noRot="1" noChangeAspect="1" noMove="1" noResize="1" noEditPoints="1" noAdjustHandles="1" noChangeArrowheads="1" noChangeShapeType="1" noTextEdit="1"/>
          </p:cNvSpPr>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9" name="Oval 18"/>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a:spLocks noGrp="1" noRot="1" noChangeAspect="1" noMove="1" noResize="1" noEditPoints="1" noAdjustHandles="1" noChangeArrowheads="1" noChangeShapeType="1" noTextEdit="1"/>
          </p:cNvSpPr>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artoon character in a cat garment&#10;&#10;Description automatically generated"/>
          <p:cNvPicPr>
            <a:picLocks noGrp="1" noChangeAspect="1"/>
          </p:cNvPicPr>
          <p:nvPr>
            <p:ph idx="1"/>
          </p:nvPr>
        </p:nvPicPr>
        <p:blipFill>
          <a:blip r:embed="rId1"/>
          <a:stretch>
            <a:fillRect/>
          </a:stretch>
        </p:blipFill>
        <p:spPr>
          <a:xfrm>
            <a:off x="994198" y="457200"/>
            <a:ext cx="10203604" cy="5943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Fill"/>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a:grpSpLocks noGrp="1" noRot="1" noChangeAspect="1" noMove="1" noResize="1" noUngrp="1"/>
          </p:cNvGrpSpPr>
          <p:nvPr/>
        </p:nvGrpSpPr>
        <p:grpSpPr>
          <a:xfrm>
            <a:off x="0" y="0"/>
            <a:ext cx="12188952" cy="6858000"/>
            <a:chOff x="651279" y="598259"/>
            <a:chExt cx="10889442" cy="5680742"/>
          </a:xfrm>
        </p:grpSpPr>
        <p:sp>
          <p:nvSpPr>
            <p:cNvPr id="22"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A person wearing glasses and a black shirt&#10;&#10;Description automatically generated"/>
          <p:cNvPicPr>
            <a:picLocks noGrp="1" noChangeAspect="1"/>
          </p:cNvPicPr>
          <p:nvPr>
            <p:ph idx="1"/>
          </p:nvPr>
        </p:nvPicPr>
        <p:blipFill>
          <a:blip r:embed="rId1"/>
          <a:srcRect l="21205" r="28207" b="2"/>
          <a:stretch>
            <a:fillRect/>
          </a:stretch>
        </p:blipFill>
        <p:spPr>
          <a:xfrm>
            <a:off x="6803647" y="653615"/>
            <a:ext cx="4730214" cy="5540004"/>
          </a:xfrm>
          <a:prstGeom prst="rect">
            <a:avLst/>
          </a:prstGeom>
        </p:spPr>
      </p:pic>
      <p:grpSp>
        <p:nvGrpSpPr>
          <p:cNvPr id="25" name="Group 24"/>
          <p:cNvGrpSpPr>
            <a:grpSpLocks noGrp="1" noRot="1" noChangeAspect="1" noMove="1" noResize="1" noUngrp="1"/>
          </p:cNvGrpSpPr>
          <p:nvPr/>
        </p:nvGrpSpPr>
        <p:grpSpPr>
          <a:xfrm>
            <a:off x="0" y="0"/>
            <a:ext cx="12188952" cy="6858000"/>
            <a:chOff x="0" y="0"/>
            <a:chExt cx="12188952" cy="6858000"/>
          </a:xfrm>
        </p:grpSpPr>
        <p:sp>
          <p:nvSpPr>
            <p:cNvPr id="26" name="Freeform: Shape 25"/>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656987" y="1867455"/>
            <a:ext cx="5074368" cy="3329838"/>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indent="-228600">
              <a:lnSpc>
                <a:spcPct val="90000"/>
              </a:lnSpc>
              <a:buFont typeface="Arial" panose="020B0604020202020204" pitchFamily="34" charset="0"/>
              <a:buChar char="•"/>
            </a:pPr>
            <a:r>
              <a:rPr lang="en-US" sz="2400" dirty="0">
                <a:solidFill>
                  <a:schemeClr val="bg1"/>
                </a:solidFill>
              </a:rPr>
              <a:t>Git was created by </a:t>
            </a:r>
            <a:r>
              <a:rPr lang="en-US" sz="2400" b="1" dirty="0">
                <a:solidFill>
                  <a:schemeClr val="bg1"/>
                </a:solidFill>
              </a:rPr>
              <a:t>Linus Torvalds</a:t>
            </a:r>
            <a:r>
              <a:rPr lang="en-US" sz="2400" dirty="0">
                <a:solidFill>
                  <a:schemeClr val="bg1"/>
                </a:solidFill>
              </a:rPr>
              <a:t> in </a:t>
            </a:r>
            <a:r>
              <a:rPr lang="en-US" sz="2400" b="1" dirty="0">
                <a:solidFill>
                  <a:schemeClr val="bg1"/>
                </a:solidFill>
              </a:rPr>
              <a:t>2005</a:t>
            </a:r>
            <a:r>
              <a:rPr lang="en-US" sz="2400" dirty="0">
                <a:solidFill>
                  <a:schemeClr val="bg1"/>
                </a:solidFill>
              </a:rPr>
              <a:t> to develop Linux Kernel. It is also used as an important distributed version-control tool .</a:t>
            </a:r>
            <a:endParaRPr lang="en-US" sz="2400" dirty="0">
              <a:solidFill>
                <a:schemeClr val="bg1"/>
              </a:solidFill>
            </a:endParaRPr>
          </a:p>
          <a:p>
            <a:pPr indent="-228600">
              <a:lnSpc>
                <a:spcPct val="90000"/>
              </a:lnSpc>
              <a:buFont typeface="Arial" panose="020B0604020202020204" pitchFamily="34" charset="0"/>
              <a:buChar char="•"/>
            </a:pPr>
            <a:r>
              <a:rPr lang="en-US" sz="2400" b="1" dirty="0">
                <a:solidFill>
                  <a:schemeClr val="bg1"/>
                </a:solidFill>
              </a:rPr>
              <a:t>Git</a:t>
            </a:r>
            <a:r>
              <a:rPr lang="en-US" sz="2400" dirty="0">
                <a:solidFill>
                  <a:schemeClr val="bg1"/>
                </a:solidFill>
              </a:rPr>
              <a:t> is an </a:t>
            </a:r>
            <a:r>
              <a:rPr lang="en-US" sz="2400" b="1" dirty="0">
                <a:solidFill>
                  <a:schemeClr val="bg1"/>
                </a:solidFill>
              </a:rPr>
              <a:t>open-source distributed version control system</a:t>
            </a:r>
            <a:r>
              <a:rPr lang="en-US" sz="2400" dirty="0">
                <a:solidFill>
                  <a:schemeClr val="bg1"/>
                </a:solidFill>
              </a:rPr>
              <a:t>.</a:t>
            </a:r>
            <a:endParaRPr lang="en-US" sz="2400" dirty="0">
              <a:solidFill>
                <a:schemeClr val="bg1"/>
              </a:solidFill>
            </a:endParaRPr>
          </a:p>
          <a:p>
            <a:pPr marL="285750" indent="-228600">
              <a:lnSpc>
                <a:spcPct val="90000"/>
              </a:lnSpc>
              <a:spcBef>
                <a:spcPts val="1000"/>
              </a:spcBef>
              <a:buFont typeface="Arial" panose="020B0604020202020204" pitchFamily="34" charset="0"/>
              <a:buChar char="•"/>
            </a:pPr>
            <a:r>
              <a:rPr lang="en-US" sz="2400" dirty="0">
                <a:solidFill>
                  <a:schemeClr val="bg1"/>
                </a:solidFill>
              </a:rPr>
              <a:t>GIT is mainly used for </a:t>
            </a:r>
            <a:r>
              <a:rPr lang="en-US" sz="2400" b="1" dirty="0">
                <a:solidFill>
                  <a:schemeClr val="bg1"/>
                </a:solidFill>
              </a:rPr>
              <a:t>"to track the code changes".</a:t>
            </a:r>
            <a:endParaRPr lang="en-US" sz="2400" dirty="0">
              <a:solidFill>
                <a:schemeClr val="bg1"/>
              </a:solidFill>
            </a:endParaRPr>
          </a:p>
          <a:p>
            <a:pPr indent="-228600">
              <a:lnSpc>
                <a:spcPct val="90000"/>
              </a:lnSpc>
              <a:buFont typeface="Arial" panose="020B0604020202020204" pitchFamily="34" charset="0"/>
              <a:buChar char="•"/>
            </a:pPr>
            <a:endParaRPr lang="en-US">
              <a:solidFill>
                <a:schemeClr val="bg1"/>
              </a:solidFill>
            </a:endParaRPr>
          </a:p>
          <a:p>
            <a:pPr indent="-228600">
              <a:lnSpc>
                <a:spcPct val="90000"/>
              </a:lnSpc>
              <a:buFont typeface="Arial" panose="020B0604020202020204" pitchFamily="34" charset="0"/>
              <a:buChar char="•"/>
            </a:pPr>
            <a:endParaRPr lang="en-US">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b="1">
                <a:solidFill>
                  <a:srgbClr val="FFFFFF"/>
                </a:solidFill>
              </a:rPr>
              <a:t>What is Git ?</a:t>
            </a:r>
            <a:r>
              <a:rPr lang="en-US" sz="4000">
                <a:solidFill>
                  <a:srgbClr val="FFFFFF"/>
                </a:solidFill>
              </a:rPr>
              <a:t> </a:t>
            </a:r>
            <a:endParaRPr lang="en-US" sz="4000">
              <a:solidFill>
                <a:srgbClr val="FFFFFF"/>
              </a:solidFill>
            </a:endParaRPr>
          </a:p>
        </p:txBody>
      </p:sp>
      <p:sp>
        <p:nvSpPr>
          <p:cNvPr id="3" name="Content Placeholder 2"/>
          <p:cNvSpPr>
            <a:spLocks noGrp="1"/>
          </p:cNvSpPr>
          <p:nvPr>
            <p:ph idx="1"/>
          </p:nvPr>
        </p:nvSpPr>
        <p:spPr>
          <a:xfrm>
            <a:off x="1371599" y="2318197"/>
            <a:ext cx="9724031" cy="3683358"/>
          </a:xfrm>
        </p:spPr>
        <p:txBody>
          <a:bodyPr vert="horz" lIns="91440" tIns="45720" rIns="91440" bIns="45720" rtlCol="0" anchor="ctr">
            <a:normAutofit/>
          </a:bodyPr>
          <a:lstStyle/>
          <a:p>
            <a:r>
              <a:rPr lang="en-US" sz="2000" b="1">
                <a:latin typeface="Montserrat"/>
              </a:rPr>
              <a:t>Git</a:t>
            </a:r>
            <a:r>
              <a:rPr lang="en-US" sz="2000">
                <a:latin typeface="Montserrat"/>
              </a:rPr>
              <a:t> is an </a:t>
            </a:r>
            <a:r>
              <a:rPr lang="en-US" sz="2000" b="1">
                <a:latin typeface="Montserrat"/>
              </a:rPr>
              <a:t>open-source distributed version control system</a:t>
            </a:r>
            <a:r>
              <a:rPr lang="en-US" sz="2000">
                <a:latin typeface="Montserrat"/>
              </a:rPr>
              <a:t>. It is designed to handle minor to major projects with high speed and efficiency. It is developed to co-ordinate the work among the developers.</a:t>
            </a:r>
            <a:endParaRPr lang="en-US" sz="2000">
              <a:latin typeface="Aptos" panose="020B0004020202020204"/>
            </a:endParaRPr>
          </a:p>
          <a:p>
            <a:r>
              <a:rPr lang="en-US" sz="2000">
                <a:latin typeface="Montserrat"/>
              </a:rPr>
              <a:t>GIT is mainly used for </a:t>
            </a:r>
            <a:r>
              <a:rPr lang="en-US" sz="2000" b="1">
                <a:latin typeface="Montserrat"/>
              </a:rPr>
              <a:t>"to track the code changes".</a:t>
            </a:r>
            <a:endParaRPr lang="en-US" sz="2000" b="1">
              <a:latin typeface="Montserrat"/>
            </a:endParaRPr>
          </a:p>
          <a:p>
            <a:r>
              <a:rPr lang="en-US" sz="2000">
                <a:latin typeface="Montserrat"/>
              </a:rPr>
              <a:t>Git was created by </a:t>
            </a:r>
            <a:r>
              <a:rPr lang="en-US" sz="2000" b="1">
                <a:latin typeface="Montserrat"/>
              </a:rPr>
              <a:t>Linus Torvalds</a:t>
            </a:r>
            <a:r>
              <a:rPr lang="en-US" sz="2000">
                <a:latin typeface="Montserrat"/>
              </a:rPr>
              <a:t> in </a:t>
            </a:r>
            <a:r>
              <a:rPr lang="en-US" sz="2000" b="1">
                <a:latin typeface="Montserrat"/>
              </a:rPr>
              <a:t>2005</a:t>
            </a:r>
            <a:r>
              <a:rPr lang="en-US" sz="2000">
                <a:latin typeface="Montserrat"/>
              </a:rPr>
              <a:t> to develop Linux Kernel. It is also used as an important distributed version-control tool for </a:t>
            </a:r>
            <a:r>
              <a:rPr lang="en-US" sz="2000" b="1">
                <a:latin typeface="Montserrat"/>
              </a:rPr>
              <a:t>the DevOps</a:t>
            </a:r>
            <a:r>
              <a:rPr lang="en-US" sz="2000">
                <a:latin typeface="Montserrat"/>
              </a:rPr>
              <a:t>.</a:t>
            </a:r>
            <a:endParaRPr lang="en-US" sz="2000">
              <a:latin typeface="Montserrat"/>
            </a:endParaRPr>
          </a:p>
          <a:p>
            <a:r>
              <a:rPr lang="en-US" sz="2000">
                <a:latin typeface="Montserrat"/>
              </a:rPr>
              <a:t>Git is easy to learn, and has fast performance.</a:t>
            </a:r>
            <a:endParaRPr lang="en-US" sz="2000">
              <a:latin typeface="Montserrat"/>
            </a:endParaRPr>
          </a:p>
          <a:p>
            <a:r>
              <a:rPr lang="en-US" sz="2000">
                <a:latin typeface="Montserrat"/>
              </a:rPr>
              <a:t> It is superior to other SCM tools like Subversion, CVS, Perforce, and ClearCase.</a:t>
            </a:r>
            <a:endParaRPr lang="en-US" sz="2000">
              <a:latin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erver&#10;&#10;Description automatically generated"/>
          <p:cNvPicPr>
            <a:picLocks noGrp="1" noChangeAspect="1"/>
          </p:cNvPicPr>
          <p:nvPr>
            <p:ph idx="1"/>
          </p:nvPr>
        </p:nvPicPr>
        <p:blipFill>
          <a:blip r:embed="rId1"/>
          <a:stretch>
            <a:fillRect/>
          </a:stretch>
        </p:blipFill>
        <p:spPr>
          <a:xfrm>
            <a:off x="1820029" y="457200"/>
            <a:ext cx="8551942" cy="594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a:off x="1" y="2075420"/>
            <a:ext cx="12048729" cy="4093306"/>
            <a:chOff x="1" y="2075420"/>
            <a:chExt cx="12048729" cy="4093306"/>
          </a:xfrm>
        </p:grpSpPr>
        <p:sp>
          <p:nvSpPr>
            <p:cNvPr id="13" name="Oval 12"/>
            <p:cNvSpPr/>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436875" y="587804"/>
            <a:ext cx="7315200" cy="798894"/>
          </a:xfrm>
          <a:noFill/>
        </p:spPr>
        <p:txBody>
          <a:bodyPr anchor="b">
            <a:normAutofit/>
          </a:bodyPr>
          <a:lstStyle/>
          <a:p>
            <a:pPr algn="ctr"/>
            <a:r>
              <a:rPr lang="en-US" sz="4800">
                <a:solidFill>
                  <a:schemeClr val="bg1"/>
                </a:solidFill>
              </a:rPr>
              <a:t>What is Jenkins  ?                         </a:t>
            </a:r>
            <a:endParaRPr lang="en-US" sz="4800">
              <a:solidFill>
                <a:schemeClr val="bg1"/>
              </a:solidFill>
            </a:endParaRPr>
          </a:p>
        </p:txBody>
      </p:sp>
      <p:sp>
        <p:nvSpPr>
          <p:cNvPr id="20" name="Rectangle 19"/>
          <p:cNvSpPr>
            <a:spLocks noGrp="1" noRot="1" noChangeAspect="1" noMove="1" noResize="1" noEditPoints="1" noAdjustHandles="1" noChangeArrowheads="1" noChangeShapeType="1" noTextEdit="1"/>
          </p:cNvSpPr>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Rot="1" noChangeAspect="1" noMove="1" noResize="1" noUngrp="1"/>
          </p:cNvGrpSpPr>
          <p:nvPr/>
        </p:nvGrpSpPr>
        <p:grpSpPr>
          <a:xfrm>
            <a:off x="11259539" y="317578"/>
            <a:ext cx="548640" cy="549007"/>
            <a:chOff x="7029447" y="3514725"/>
            <a:chExt cx="1285875" cy="549007"/>
          </a:xfrm>
        </p:grpSpPr>
        <p:cxnSp>
          <p:nvCxnSpPr>
            <p:cNvPr id="23" name="Straight Connector 22"/>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p:cNvSpPr>
            <a:spLocks noGrp="1" noRot="1" noChangeAspect="1" noMove="1" noResize="1" noEditPoints="1" noAdjustHandles="1" noChangeArrowheads="1" noChangeShapeType="1" noTextEdit="1"/>
          </p:cNvSpPr>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a:grpSpLocks noGrp="1" noRot="1" noChangeAspect="1" noMove="1" noResize="1" noUngrp="1"/>
          </p:cNvGrpSpPr>
          <p:nvPr/>
        </p:nvGrpSpPr>
        <p:grpSpPr>
          <a:xfrm rot="5400000">
            <a:off x="616345" y="5940560"/>
            <a:ext cx="1285875" cy="549007"/>
            <a:chOff x="7029447" y="3514725"/>
            <a:chExt cx="1285875" cy="549007"/>
          </a:xfrm>
        </p:grpSpPr>
        <p:cxnSp>
          <p:nvCxnSpPr>
            <p:cNvPr id="31" name="Straight Connector 30"/>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a:xfrm>
            <a:off x="179631" y="1382843"/>
            <a:ext cx="11858443" cy="5291993"/>
          </a:xfrm>
          <a:noFill/>
        </p:spPr>
        <p:txBody>
          <a:bodyPr vert="horz" lIns="91440" tIns="45720" rIns="91440" bIns="45720" rtlCol="0" anchor="t">
            <a:normAutofit/>
          </a:bodyPr>
          <a:lstStyle/>
          <a:p>
            <a:pPr algn="ctr"/>
            <a:r>
              <a:rPr lang="en-US" sz="1800">
                <a:solidFill>
                  <a:schemeClr val="bg1"/>
                </a:solidFill>
                <a:ea typeface="+mn-lt"/>
                <a:cs typeface="+mn-lt"/>
              </a:rPr>
              <a:t>Jenkins is an open source automation tool written in Java programming language that allows continuous integration.</a:t>
            </a:r>
            <a:endParaRPr lang="en-US" sz="1800">
              <a:solidFill>
                <a:schemeClr val="bg1"/>
              </a:solidFill>
              <a:ea typeface="+mn-lt"/>
              <a:cs typeface="+mn-lt"/>
            </a:endParaRPr>
          </a:p>
          <a:p>
            <a:pPr algn="ctr"/>
            <a:r>
              <a:rPr lang="en-US" sz="1800">
                <a:solidFill>
                  <a:schemeClr val="bg1"/>
                </a:solidFill>
                <a:ea typeface="+mn-lt"/>
                <a:cs typeface="+mn-lt"/>
              </a:rPr>
              <a:t>Jenkins </a:t>
            </a:r>
            <a:r>
              <a:rPr lang="en-US" sz="1800" b="1">
                <a:solidFill>
                  <a:schemeClr val="bg1"/>
                </a:solidFill>
                <a:ea typeface="+mn-lt"/>
                <a:cs typeface="+mn-lt"/>
              </a:rPr>
              <a:t>builds</a:t>
            </a:r>
            <a:r>
              <a:rPr lang="en-US" sz="1800">
                <a:solidFill>
                  <a:schemeClr val="bg1"/>
                </a:solidFill>
                <a:ea typeface="+mn-lt"/>
                <a:cs typeface="+mn-lt"/>
              </a:rPr>
              <a:t> and </a:t>
            </a:r>
            <a:r>
              <a:rPr lang="en-US" sz="1800" b="1">
                <a:solidFill>
                  <a:schemeClr val="bg1"/>
                </a:solidFill>
                <a:ea typeface="+mn-lt"/>
                <a:cs typeface="+mn-lt"/>
              </a:rPr>
              <a:t>tests</a:t>
            </a:r>
            <a:r>
              <a:rPr lang="en-US" sz="1800">
                <a:solidFill>
                  <a:schemeClr val="bg1"/>
                </a:solidFill>
                <a:ea typeface="+mn-lt"/>
                <a:cs typeface="+mn-lt"/>
              </a:rPr>
              <a:t> our software projects which continuously making it easier for developers to integrate changes to the project, and making it easier for users to obtain a fresh build.</a:t>
            </a:r>
            <a:endParaRPr lang="en-US" sz="1800">
              <a:solidFill>
                <a:schemeClr val="bg1"/>
              </a:solidFill>
            </a:endParaRPr>
          </a:p>
          <a:p>
            <a:pPr algn="ctr"/>
            <a:r>
              <a:rPr lang="en-US" sz="1800">
                <a:solidFill>
                  <a:schemeClr val="bg1"/>
                </a:solidFill>
                <a:ea typeface="+mn-lt"/>
                <a:cs typeface="+mn-lt"/>
              </a:rPr>
              <a:t>It also allows us to continuously </a:t>
            </a:r>
            <a:r>
              <a:rPr lang="en-US" sz="1800" b="1">
                <a:solidFill>
                  <a:schemeClr val="bg1"/>
                </a:solidFill>
                <a:ea typeface="+mn-lt"/>
                <a:cs typeface="+mn-lt"/>
              </a:rPr>
              <a:t>deliver</a:t>
            </a:r>
            <a:r>
              <a:rPr lang="en-US" sz="1800">
                <a:solidFill>
                  <a:schemeClr val="bg1"/>
                </a:solidFill>
                <a:ea typeface="+mn-lt"/>
                <a:cs typeface="+mn-lt"/>
              </a:rPr>
              <a:t> our software by integrating with a large number of testing and deployment technologies</a:t>
            </a:r>
            <a:endParaRPr lang="en-US" sz="1800">
              <a:solidFill>
                <a:schemeClr val="bg1"/>
              </a:solidFill>
            </a:endParaRPr>
          </a:p>
          <a:p>
            <a:pPr algn="ctr"/>
            <a:r>
              <a:rPr lang="en-US" sz="1800">
                <a:solidFill>
                  <a:schemeClr val="bg1"/>
                </a:solidFill>
                <a:ea typeface="+mn-lt"/>
                <a:cs typeface="+mn-lt"/>
              </a:rPr>
              <a:t>Jenkins offers a straightforward way to set up a continuous integration or continuous delivery environment for almost any combination of languages and source code repositories using pipelines, as well as automating other routine development tasks.</a:t>
            </a:r>
            <a:endParaRPr lang="en-US" sz="1800">
              <a:solidFill>
                <a:schemeClr val="bg1"/>
              </a:solidFill>
            </a:endParaRPr>
          </a:p>
          <a:p>
            <a:pPr algn="ctr"/>
            <a:r>
              <a:rPr lang="en-US" sz="1800">
                <a:solidFill>
                  <a:schemeClr val="bg1"/>
                </a:solidFill>
                <a:ea typeface="+mn-lt"/>
                <a:cs typeface="+mn-lt"/>
              </a:rPr>
              <a:t>With the help of Jenkins, organizations can speed up the software development process through automation. Jenkins adds development life-cycle processes of all kinds, including build, document, test, package, stage, deploy static analysis and much more.</a:t>
            </a:r>
            <a:endParaRPr lang="en-US" sz="1800">
              <a:solidFill>
                <a:schemeClr val="bg1"/>
              </a:solidFill>
            </a:endParaRPr>
          </a:p>
          <a:p>
            <a:pPr algn="ctr"/>
            <a:r>
              <a:rPr lang="en-US" sz="1800">
                <a:solidFill>
                  <a:schemeClr val="bg1"/>
                </a:solidFill>
                <a:ea typeface="+mn-lt"/>
                <a:cs typeface="+mn-lt"/>
              </a:rPr>
              <a:t>Jenkins achieves CI (Continuous Integration) with the help of plugins. Plugins is used to allow the integration of various DevOps stages. If you want to integrate a particular tool, you have to install the plugins for that tool.</a:t>
            </a:r>
            <a:endParaRPr lang="en-US" sz="18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417226" y="269298"/>
            <a:ext cx="8240276" cy="1145455"/>
          </a:xfrm>
        </p:spPr>
        <p:txBody>
          <a:bodyPr anchor="b">
            <a:normAutofit/>
          </a:bodyPr>
          <a:lstStyle/>
          <a:p>
            <a:pPr algn="ctr"/>
            <a:br>
              <a:rPr lang="en-US" sz="3600" b="1">
                <a:solidFill>
                  <a:schemeClr val="tx2"/>
                </a:solidFill>
                <a:latin typeface="Montserrat"/>
              </a:rPr>
            </a:br>
            <a:r>
              <a:rPr lang="en-US" sz="3600" b="1">
                <a:solidFill>
                  <a:schemeClr val="tx2"/>
                </a:solidFill>
                <a:latin typeface="Montserrat"/>
              </a:rPr>
              <a:t>Features of Git</a:t>
            </a:r>
            <a:endParaRPr lang="en-US" sz="3600" b="1">
              <a:solidFill>
                <a:schemeClr val="tx2"/>
              </a:solidFill>
              <a:latin typeface="Montserrat"/>
            </a:endParaRPr>
          </a:p>
          <a:p>
            <a:pPr algn="ctr"/>
            <a:endParaRPr lang="en-US" sz="3600" b="1">
              <a:solidFill>
                <a:schemeClr val="tx2"/>
              </a:solidFill>
            </a:endParaRPr>
          </a:p>
        </p:txBody>
      </p:sp>
      <p:grpSp>
        <p:nvGrpSpPr>
          <p:cNvPr id="12" name="Group 11"/>
          <p:cNvGrpSpPr>
            <a:grpSpLocks noGrp="1" noRot="1" noChangeAspect="1" noMove="1" noResize="1" noUngrp="1"/>
          </p:cNvGrpSpPr>
          <p:nvPr/>
        </p:nvGrpSpPr>
        <p:grpSpPr>
          <a:xfrm>
            <a:off x="8289890" y="0"/>
            <a:ext cx="3902110" cy="2382977"/>
            <a:chOff x="6867015" y="-1"/>
            <a:chExt cx="5324985" cy="3251912"/>
          </a:xfrm>
          <a:solidFill>
            <a:schemeClr val="accent5">
              <a:alpha val="1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1242289"/>
            <a:ext cx="9833548" cy="4342666"/>
          </a:xfrm>
        </p:spPr>
        <p:txBody>
          <a:bodyPr vert="horz" lIns="91440" tIns="45720" rIns="91440" bIns="45720" rtlCol="0" anchor="t">
            <a:noAutofit/>
          </a:bodyPr>
          <a:lstStyle/>
          <a:p>
            <a:pPr>
              <a:buFont typeface="Arial" panose="020B0604020202020204"/>
              <a:buChar char="•"/>
            </a:pPr>
            <a:r>
              <a:rPr lang="en-US" sz="1600" b="1" dirty="0">
                <a:solidFill>
                  <a:schemeClr val="tx2"/>
                </a:solidFill>
                <a:latin typeface="Nunito"/>
              </a:rPr>
              <a:t>Version Control System</a:t>
            </a:r>
            <a:r>
              <a:rPr lang="en-US" sz="1600" dirty="0">
                <a:solidFill>
                  <a:schemeClr val="tx2"/>
                </a:solidFill>
                <a:latin typeface="Nunito"/>
              </a:rPr>
              <a:t>: Git keeps track of every change you make to your project files. You can go back to previous versions is any requirement arises.</a:t>
            </a:r>
            <a:endParaRPr lang="en-US" sz="1600" dirty="0">
              <a:solidFill>
                <a:schemeClr val="tx2"/>
              </a:solidFill>
            </a:endParaRPr>
          </a:p>
          <a:p>
            <a:pPr>
              <a:buFont typeface="Arial" panose="020B0604020202020204"/>
              <a:buChar char="•"/>
            </a:pPr>
            <a:r>
              <a:rPr lang="en-US" sz="1600" b="1" dirty="0">
                <a:solidFill>
                  <a:schemeClr val="tx2"/>
                </a:solidFill>
                <a:latin typeface="Nunito"/>
              </a:rPr>
              <a:t>Repositories</a:t>
            </a:r>
            <a:r>
              <a:rPr lang="en-US" sz="1600" dirty="0">
                <a:solidFill>
                  <a:schemeClr val="tx2"/>
                </a:solidFill>
                <a:latin typeface="Nunito"/>
              </a:rPr>
              <a:t>: A Git repository (or repo) is like a project's central hub where everything related to your work is stored and managed. There are two main types:</a:t>
            </a:r>
            <a:endParaRPr lang="en-US" sz="1600" dirty="0">
              <a:solidFill>
                <a:schemeClr val="tx2"/>
              </a:solidFill>
            </a:endParaRPr>
          </a:p>
          <a:p>
            <a:pPr marL="971550" lvl="1" indent="-285750">
              <a:buFont typeface="Arial" panose="020B0604020202020204"/>
              <a:buChar char="•"/>
            </a:pPr>
            <a:r>
              <a:rPr lang="en-US" sz="1600" b="1" dirty="0">
                <a:solidFill>
                  <a:schemeClr val="tx2"/>
                </a:solidFill>
                <a:latin typeface="Nunito"/>
              </a:rPr>
              <a:t>Local Repository</a:t>
            </a:r>
            <a:r>
              <a:rPr lang="en-US" sz="1600" dirty="0">
                <a:solidFill>
                  <a:schemeClr val="tx2"/>
                </a:solidFill>
                <a:latin typeface="Nunito"/>
              </a:rPr>
              <a:t>: This is a copy of the repository which is stored in your computer. You can work on your project and make changes here.</a:t>
            </a:r>
            <a:endParaRPr lang="en-US" sz="1600" dirty="0">
              <a:solidFill>
                <a:schemeClr val="tx2"/>
              </a:solidFill>
            </a:endParaRPr>
          </a:p>
          <a:p>
            <a:pPr marL="971550" lvl="1" indent="-285750">
              <a:buFont typeface="Arial" panose="020B0604020202020204"/>
              <a:buChar char="•"/>
            </a:pPr>
            <a:r>
              <a:rPr lang="en-US" sz="1600" b="1" dirty="0">
                <a:solidFill>
                  <a:schemeClr val="tx2"/>
                </a:solidFill>
                <a:latin typeface="Nunito"/>
              </a:rPr>
              <a:t>Remote Repository</a:t>
            </a:r>
            <a:r>
              <a:rPr lang="en-US" sz="1600" dirty="0">
                <a:solidFill>
                  <a:schemeClr val="tx2"/>
                </a:solidFill>
                <a:latin typeface="Nunito"/>
              </a:rPr>
              <a:t>: This is stored on a server, like GitHub, where you and others can share and work on a project.</a:t>
            </a:r>
            <a:endParaRPr lang="en-US" sz="1600" dirty="0">
              <a:solidFill>
                <a:schemeClr val="tx2"/>
              </a:solidFill>
            </a:endParaRPr>
          </a:p>
          <a:p>
            <a:pPr>
              <a:buFont typeface="Arial" panose="020B0604020202020204"/>
              <a:buChar char="•"/>
            </a:pPr>
            <a:r>
              <a:rPr lang="en-US" sz="1600" b="1" dirty="0">
                <a:solidFill>
                  <a:schemeClr val="tx2"/>
                </a:solidFill>
                <a:latin typeface="Nunito"/>
              </a:rPr>
              <a:t>Commits</a:t>
            </a:r>
            <a:r>
              <a:rPr lang="en-US" sz="1600" dirty="0">
                <a:solidFill>
                  <a:schemeClr val="tx2"/>
                </a:solidFill>
                <a:latin typeface="Nunito"/>
              </a:rPr>
              <a:t>: Every time you make changes and save them in Git, these are called commits. The repository keeps track of all the commits you have made.</a:t>
            </a:r>
            <a:endParaRPr lang="en-US" sz="1600" dirty="0">
              <a:solidFill>
                <a:schemeClr val="tx2"/>
              </a:solidFill>
            </a:endParaRPr>
          </a:p>
          <a:p>
            <a:pPr>
              <a:buFont typeface="Arial" panose="020B0604020202020204"/>
              <a:buChar char="•"/>
            </a:pPr>
            <a:r>
              <a:rPr lang="en-US" sz="1600" b="1" dirty="0">
                <a:solidFill>
                  <a:schemeClr val="tx2"/>
                </a:solidFill>
                <a:latin typeface="Nunito"/>
              </a:rPr>
              <a:t>Branches</a:t>
            </a:r>
            <a:r>
              <a:rPr lang="en-US" sz="1600" dirty="0">
                <a:solidFill>
                  <a:schemeClr val="tx2"/>
                </a:solidFill>
                <a:latin typeface="Nunito"/>
              </a:rPr>
              <a:t>: A repository allows you to create Branches and work on new features and fixes. For example, you can have a "main" branch for stable code and a "feature" branch for new features you're developing.</a:t>
            </a:r>
            <a:endParaRPr lang="en-US" sz="1600" dirty="0">
              <a:solidFill>
                <a:schemeClr val="tx2"/>
              </a:solidFill>
            </a:endParaRPr>
          </a:p>
          <a:p>
            <a:pPr>
              <a:buFont typeface="Arial" panose="020B0604020202020204"/>
              <a:buChar char="•"/>
            </a:pPr>
            <a:r>
              <a:rPr lang="en-US" sz="1600" b="1" dirty="0">
                <a:solidFill>
                  <a:schemeClr val="tx2"/>
                </a:solidFill>
                <a:latin typeface="Nunito"/>
              </a:rPr>
              <a:t>Merging</a:t>
            </a:r>
            <a:r>
              <a:rPr lang="en-US" sz="1600" dirty="0">
                <a:solidFill>
                  <a:schemeClr val="tx2"/>
                </a:solidFill>
                <a:latin typeface="Nunito"/>
              </a:rPr>
              <a:t>: Once you are done with the branches you have made, you can merge those branches into main branch. This adds the changes you have made in the rest of the project.</a:t>
            </a:r>
            <a:endParaRPr lang="en-US" sz="1600" dirty="0">
              <a:solidFill>
                <a:schemeClr val="tx2"/>
              </a:solidFill>
            </a:endParaRPr>
          </a:p>
          <a:p>
            <a:pPr>
              <a:buFont typeface="Arial" panose="020B0604020202020204"/>
              <a:buChar char="•"/>
            </a:pPr>
            <a:r>
              <a:rPr lang="en-US" sz="1600" b="1" dirty="0">
                <a:solidFill>
                  <a:schemeClr val="tx2"/>
                </a:solidFill>
                <a:latin typeface="Nunito"/>
              </a:rPr>
              <a:t>Cloning</a:t>
            </a:r>
            <a:r>
              <a:rPr lang="en-US" sz="1600" dirty="0">
                <a:solidFill>
                  <a:schemeClr val="tx2"/>
                </a:solidFill>
                <a:latin typeface="Nunito"/>
              </a:rPr>
              <a:t>: Cloning is a process of making a complete copy of Git repository. It's like copying the entire project from central location ( like website) to your own computer.</a:t>
            </a:r>
            <a:endParaRPr lang="en-US" sz="1600" dirty="0">
              <a:solidFill>
                <a:schemeClr val="tx2"/>
              </a:solidFill>
            </a:endParaRPr>
          </a:p>
          <a:p>
            <a:pPr marL="0" indent="0">
              <a:buNone/>
            </a:pPr>
            <a:endParaRPr lang="en-US" sz="1600" b="1" dirty="0">
              <a:solidFill>
                <a:schemeClr val="tx2"/>
              </a:solidFill>
              <a:latin typeface="Montserrat"/>
            </a:endParaRPr>
          </a:p>
          <a:p>
            <a:endParaRPr lang="en-US" sz="1600" b="1" dirty="0">
              <a:solidFill>
                <a:schemeClr val="tx2"/>
              </a:solidFill>
              <a:latin typeface="Montserrat"/>
            </a:endParaRPr>
          </a:p>
        </p:txBody>
      </p:sp>
      <p:grpSp>
        <p:nvGrpSpPr>
          <p:cNvPr id="18" name="Group 17"/>
          <p:cNvGrpSpPr>
            <a:grpSpLocks noGrp="1" noRot="1" noChangeAspect="1" noMove="1" noResize="1" noUngrp="1"/>
          </p:cNvGrpSpPr>
          <p:nvPr/>
        </p:nvGrpSpPr>
        <p:grpSpPr>
          <a:xfrm rot="10800000" flipH="1">
            <a:off x="0" y="4682671"/>
            <a:ext cx="2898948" cy="2175328"/>
            <a:chOff x="-305" y="-1"/>
            <a:chExt cx="3832880" cy="2876136"/>
          </a:xfrm>
        </p:grpSpPr>
        <p:sp>
          <p:nvSpPr>
            <p:cNvPr id="19" name="Freeform: Shape 18"/>
            <p:cNvSpPr/>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199106"/>
            <a:ext cx="4977976" cy="1410919"/>
          </a:xfrm>
        </p:spPr>
        <p:txBody>
          <a:bodyPr>
            <a:normAutofit/>
          </a:bodyPr>
          <a:lstStyle/>
          <a:p>
            <a:r>
              <a:rPr lang="en-US" sz="3600" b="1">
                <a:solidFill>
                  <a:schemeClr val="tx2"/>
                </a:solidFill>
              </a:rPr>
              <a:t>Why using Git ?</a:t>
            </a:r>
            <a:endParaRPr lang="en-US" sz="3600" b="1">
              <a:solidFill>
                <a:schemeClr val="tx2"/>
              </a:solidFill>
            </a:endParaRPr>
          </a:p>
        </p:txBody>
      </p:sp>
      <p:sp>
        <p:nvSpPr>
          <p:cNvPr id="3" name="Content Placeholder 2"/>
          <p:cNvSpPr>
            <a:spLocks noGrp="1"/>
          </p:cNvSpPr>
          <p:nvPr>
            <p:ph idx="1"/>
          </p:nvPr>
        </p:nvSpPr>
        <p:spPr>
          <a:xfrm>
            <a:off x="473993" y="1257116"/>
            <a:ext cx="5308257" cy="4803855"/>
          </a:xfrm>
        </p:spPr>
        <p:txBody>
          <a:bodyPr vert="horz" lIns="91440" tIns="45720" rIns="91440" bIns="45720" rtlCol="0" anchor="ctr">
            <a:normAutofit/>
          </a:bodyPr>
          <a:lstStyle/>
          <a:p>
            <a:r>
              <a:rPr lang="en-US" sz="1800" b="1" dirty="0">
                <a:solidFill>
                  <a:schemeClr val="tx2"/>
                </a:solidFill>
                <a:latin typeface="Nunito"/>
              </a:rPr>
              <a:t>Distributed System</a:t>
            </a:r>
            <a:r>
              <a:rPr lang="en-US" sz="1800" dirty="0">
                <a:solidFill>
                  <a:schemeClr val="tx2"/>
                </a:solidFill>
                <a:latin typeface="Nunito"/>
              </a:rPr>
              <a:t>: Every developer has a complete local copy of the project, allowing for offline work and increased resilience.</a:t>
            </a:r>
            <a:endParaRPr lang="en-US" sz="1800" dirty="0">
              <a:solidFill>
                <a:schemeClr val="tx2"/>
              </a:solidFill>
            </a:endParaRPr>
          </a:p>
          <a:p>
            <a:r>
              <a:rPr lang="en-US" sz="1800" b="1" dirty="0">
                <a:solidFill>
                  <a:schemeClr val="tx2"/>
                </a:solidFill>
                <a:latin typeface="Nunito"/>
              </a:rPr>
              <a:t>Performance</a:t>
            </a:r>
            <a:r>
              <a:rPr lang="en-US" sz="1800" dirty="0">
                <a:solidFill>
                  <a:schemeClr val="tx2"/>
                </a:solidFill>
                <a:latin typeface="Nunito"/>
              </a:rPr>
              <a:t>: Git is fast and efficient, handling large projects with ease.</a:t>
            </a:r>
            <a:endParaRPr lang="en-US" sz="1800" dirty="0">
              <a:solidFill>
                <a:schemeClr val="tx2"/>
              </a:solidFill>
            </a:endParaRPr>
          </a:p>
          <a:p>
            <a:r>
              <a:rPr lang="en-US" sz="1800" b="1" dirty="0">
                <a:solidFill>
                  <a:schemeClr val="tx2"/>
                </a:solidFill>
                <a:latin typeface="Nunito"/>
              </a:rPr>
              <a:t>Branching and Merging</a:t>
            </a:r>
            <a:r>
              <a:rPr lang="en-US" sz="1800" dirty="0">
                <a:solidFill>
                  <a:schemeClr val="tx2"/>
                </a:solidFill>
                <a:latin typeface="Nunito"/>
              </a:rPr>
              <a:t>: Git's lightweight branching and easy merging facilitate parallel development and feature isolation.</a:t>
            </a:r>
            <a:endParaRPr lang="en-US" sz="1800" dirty="0">
              <a:solidFill>
                <a:schemeClr val="tx2"/>
              </a:solidFill>
            </a:endParaRPr>
          </a:p>
          <a:p>
            <a:r>
              <a:rPr lang="en-US" sz="1800" b="1" dirty="0">
                <a:solidFill>
                  <a:schemeClr val="tx2"/>
                </a:solidFill>
                <a:latin typeface="Nunito"/>
              </a:rPr>
              <a:t>Collaboration</a:t>
            </a:r>
            <a:r>
              <a:rPr lang="en-US" sz="1800" dirty="0">
                <a:solidFill>
                  <a:schemeClr val="tx2"/>
                </a:solidFill>
                <a:latin typeface="Nunito"/>
              </a:rPr>
              <a:t>: Tools like </a:t>
            </a:r>
            <a:r>
              <a:rPr lang="en-US" sz="1800" u="sng" dirty="0">
                <a:solidFill>
                  <a:schemeClr val="tx2"/>
                </a:solidFill>
                <a:latin typeface="Nunito"/>
                <a:hlinkClick r:id="rId1"/>
              </a:rPr>
              <a:t>GitHub</a:t>
            </a:r>
            <a:r>
              <a:rPr lang="en-US" sz="1800" dirty="0">
                <a:solidFill>
                  <a:schemeClr val="tx2"/>
                </a:solidFill>
                <a:latin typeface="Nunito"/>
              </a:rPr>
              <a:t> enhance team collaboration, code reviews, and project management.</a:t>
            </a:r>
            <a:endParaRPr lang="en-US" sz="1800" dirty="0">
              <a:solidFill>
                <a:schemeClr val="tx2"/>
              </a:solidFill>
            </a:endParaRPr>
          </a:p>
          <a:p>
            <a:r>
              <a:rPr lang="en-US" sz="1800" b="1" dirty="0">
                <a:solidFill>
                  <a:schemeClr val="tx2"/>
                </a:solidFill>
                <a:latin typeface="Nunito"/>
              </a:rPr>
              <a:t>Track Changes</a:t>
            </a:r>
            <a:r>
              <a:rPr lang="en-US" sz="1800" dirty="0">
                <a:solidFill>
                  <a:schemeClr val="tx2"/>
                </a:solidFill>
                <a:latin typeface="Nunito"/>
              </a:rPr>
              <a:t>: Git tracks changes and maintains a history, making it easy to revert to previous versions.</a:t>
            </a:r>
            <a:endParaRPr lang="en-US" sz="1800" dirty="0">
              <a:solidFill>
                <a:schemeClr val="tx2"/>
              </a:solidFill>
            </a:endParaRPr>
          </a:p>
          <a:p>
            <a:endParaRPr lang="en-US" sz="1800" dirty="0">
              <a:solidFill>
                <a:schemeClr val="tx2"/>
              </a:solidFill>
            </a:endParaRPr>
          </a:p>
        </p:txBody>
      </p:sp>
      <p:grpSp>
        <p:nvGrpSpPr>
          <p:cNvPr id="14" name="Group 13"/>
          <p:cNvGrpSpPr>
            <a:grpSpLocks noGrp="1" noRot="1" noChangeAspect="1" noMove="1" noResize="1" noUngrp="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ircles with Line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977976" cy="1454051"/>
          </a:xfrm>
        </p:spPr>
        <p:txBody>
          <a:bodyPr>
            <a:normAutofit/>
          </a:bodyPr>
          <a:lstStyle/>
          <a:p>
            <a:br>
              <a:rPr lang="en-US" sz="2300" b="1">
                <a:solidFill>
                  <a:schemeClr val="tx2"/>
                </a:solidFill>
                <a:latin typeface="Nunito"/>
              </a:rPr>
            </a:br>
            <a:r>
              <a:rPr lang="en-US" sz="2300">
                <a:solidFill>
                  <a:schemeClr val="tx2"/>
                </a:solidFill>
                <a:latin typeface="Nunito"/>
              </a:rPr>
              <a:t> </a:t>
            </a:r>
            <a:br>
              <a:rPr lang="en-US" sz="2300">
                <a:solidFill>
                  <a:schemeClr val="tx2"/>
                </a:solidFill>
                <a:latin typeface="Nunito"/>
              </a:rPr>
            </a:br>
            <a:br>
              <a:rPr lang="en-US" sz="2300">
                <a:solidFill>
                  <a:schemeClr val="tx2"/>
                </a:solidFill>
                <a:latin typeface="Nunito"/>
              </a:rPr>
            </a:br>
            <a:r>
              <a:rPr lang="en-US" sz="2300">
                <a:solidFill>
                  <a:schemeClr val="tx2"/>
                </a:solidFill>
                <a:latin typeface="Nunito"/>
              </a:rPr>
              <a:t> </a:t>
            </a:r>
            <a:r>
              <a:rPr lang="en-US" sz="2300" b="1">
                <a:solidFill>
                  <a:schemeClr val="tx2"/>
                </a:solidFill>
                <a:latin typeface="Nunito"/>
              </a:rPr>
              <a:t>Steps to Setup a Git</a:t>
            </a:r>
            <a:endParaRPr lang="en-US" sz="2300" b="1">
              <a:solidFill>
                <a:schemeClr val="tx2"/>
              </a:solidFill>
              <a:latin typeface="Nunito"/>
            </a:endParaRPr>
          </a:p>
          <a:p>
            <a:endParaRPr lang="en-US" sz="2300" b="1">
              <a:solidFill>
                <a:schemeClr val="tx2"/>
              </a:solidFill>
              <a:latin typeface="Nunito"/>
            </a:endParaRPr>
          </a:p>
          <a:p>
            <a:endParaRPr lang="en-US" sz="2300">
              <a:solidFill>
                <a:schemeClr val="tx2"/>
              </a:solidFill>
            </a:endParaRPr>
          </a:p>
        </p:txBody>
      </p:sp>
      <p:sp>
        <p:nvSpPr>
          <p:cNvPr id="3" name="Content Placeholder 2"/>
          <p:cNvSpPr>
            <a:spLocks noGrp="1"/>
          </p:cNvSpPr>
          <p:nvPr>
            <p:ph idx="1"/>
          </p:nvPr>
        </p:nvSpPr>
        <p:spPr>
          <a:xfrm>
            <a:off x="804672" y="2736158"/>
            <a:ext cx="4977578" cy="1764528"/>
          </a:xfrm>
        </p:spPr>
        <p:txBody>
          <a:bodyPr vert="horz" lIns="91440" tIns="45720" rIns="91440" bIns="45720" rtlCol="0" anchor="ctr">
            <a:normAutofit fontScale="25000" lnSpcReduction="20000"/>
          </a:bodyPr>
          <a:lstStyle/>
          <a:p>
            <a:endParaRPr lang="en-US" sz="1800" b="1">
              <a:solidFill>
                <a:schemeClr val="tx2"/>
              </a:solidFill>
              <a:latin typeface="Nunito"/>
            </a:endParaRPr>
          </a:p>
          <a:p>
            <a:endParaRPr lang="en-US" sz="1800" b="1">
              <a:solidFill>
                <a:schemeClr val="tx2"/>
              </a:solidFill>
              <a:latin typeface="Nunito"/>
            </a:endParaRPr>
          </a:p>
          <a:p>
            <a:pPr marL="0" indent="0">
              <a:buNone/>
            </a:pPr>
            <a:r>
              <a:rPr lang="en-US" sz="1800" b="1" dirty="0">
                <a:solidFill>
                  <a:schemeClr val="tx2"/>
                </a:solidFill>
                <a:latin typeface="Nunito"/>
              </a:rPr>
              <a:t>.</a:t>
            </a:r>
            <a:r>
              <a:rPr lang="en-US" sz="5400" b="1" dirty="0">
                <a:solidFill>
                  <a:schemeClr val="tx2"/>
                </a:solidFill>
                <a:latin typeface="Nunito"/>
              </a:rPr>
              <a:t>Install Git</a:t>
            </a:r>
            <a:r>
              <a:rPr lang="en-US" sz="4400" dirty="0">
                <a:solidFill>
                  <a:schemeClr val="tx2"/>
                </a:solidFill>
                <a:latin typeface="Nunito"/>
              </a:rPr>
              <a:t>: Download and install Git from the official </a:t>
            </a:r>
            <a:r>
              <a:rPr lang="en-US" sz="4400" u="sng" dirty="0">
                <a:solidFill>
                  <a:schemeClr val="tx2"/>
                </a:solidFill>
                <a:latin typeface="Nunito"/>
                <a:hlinkClick r:id="rId1"/>
              </a:rPr>
              <a:t>Git website</a:t>
            </a:r>
            <a:r>
              <a:rPr lang="en-US" sz="4400" dirty="0">
                <a:solidFill>
                  <a:schemeClr val="tx2"/>
                </a:solidFill>
                <a:latin typeface="Nunito"/>
              </a:rPr>
              <a:t>.</a:t>
            </a:r>
            <a:endParaRPr lang="en-US" sz="4400">
              <a:solidFill>
                <a:schemeClr val="tx2"/>
              </a:solidFill>
            </a:endParaRPr>
          </a:p>
          <a:p>
            <a:r>
              <a:rPr lang="en-US" sz="5400" b="1" dirty="0">
                <a:solidFill>
                  <a:schemeClr val="tx2"/>
                </a:solidFill>
                <a:latin typeface="Nunito"/>
              </a:rPr>
              <a:t>Configure Git</a:t>
            </a:r>
            <a:r>
              <a:rPr lang="en-US" sz="4400" dirty="0">
                <a:solidFill>
                  <a:schemeClr val="tx2"/>
                </a:solidFill>
                <a:latin typeface="Nunito"/>
              </a:rPr>
              <a:t>: Set up your username and email</a:t>
            </a:r>
            <a:endParaRPr lang="en-US" sz="4400">
              <a:solidFill>
                <a:schemeClr val="tx2"/>
              </a:solidFill>
            </a:endParaRPr>
          </a:p>
          <a:p>
            <a:endParaRPr lang="en-US" sz="4400" dirty="0">
              <a:solidFill>
                <a:schemeClr val="tx2"/>
              </a:solidFill>
              <a:latin typeface="Nunito"/>
            </a:endParaRPr>
          </a:p>
          <a:p>
            <a:r>
              <a:rPr lang="en-US" sz="5400" b="1" dirty="0">
                <a:solidFill>
                  <a:schemeClr val="tx2"/>
                </a:solidFill>
                <a:latin typeface="Consolas" panose="020B0609020204030204"/>
              </a:rPr>
              <a:t>git config --global user.name "Your Name"</a:t>
            </a:r>
            <a:endParaRPr lang="en-US" sz="5400" b="1">
              <a:solidFill>
                <a:schemeClr val="tx2"/>
              </a:solidFill>
              <a:latin typeface="Aptos" panose="020B0004020202020204"/>
            </a:endParaRPr>
          </a:p>
          <a:p>
            <a:endParaRPr lang="en-US" sz="5400" b="1" dirty="0">
              <a:solidFill>
                <a:schemeClr val="tx2"/>
              </a:solidFill>
              <a:latin typeface="Consolas" panose="020B0609020204030204"/>
            </a:endParaRPr>
          </a:p>
          <a:p>
            <a:r>
              <a:rPr lang="en-US" sz="5400" b="1" dirty="0">
                <a:solidFill>
                  <a:schemeClr val="tx2"/>
                </a:solidFill>
                <a:latin typeface="Consolas" panose="020B0609020204030204"/>
              </a:rPr>
              <a:t>git config --global </a:t>
            </a:r>
            <a:r>
              <a:rPr lang="en-US" sz="5400" b="1" err="1">
                <a:solidFill>
                  <a:schemeClr val="tx2"/>
                </a:solidFill>
                <a:latin typeface="Consolas" panose="020B0609020204030204"/>
              </a:rPr>
              <a:t>user.email</a:t>
            </a:r>
            <a:r>
              <a:rPr lang="en-US" sz="5400" b="1" dirty="0">
                <a:solidFill>
                  <a:schemeClr val="tx2"/>
                </a:solidFill>
                <a:latin typeface="Consolas" panose="020B0609020204030204"/>
              </a:rPr>
              <a:t> "your.email@example.com"</a:t>
            </a:r>
            <a:endParaRPr lang="en-US" sz="5400" b="1">
              <a:solidFill>
                <a:schemeClr val="tx2"/>
              </a:solidFill>
            </a:endParaRPr>
          </a:p>
        </p:txBody>
      </p:sp>
      <p:grpSp>
        <p:nvGrpSpPr>
          <p:cNvPr id="25" name="Group 24"/>
          <p:cNvGrpSpPr>
            <a:grpSpLocks noGrp="1" noRot="1" noChangeAspect="1" noMove="1" noResize="1" noUngrp="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descr="Download"/>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12201"/>
            <a:ext cx="4977976" cy="1310277"/>
          </a:xfrm>
        </p:spPr>
        <p:txBody>
          <a:bodyPr>
            <a:normAutofit/>
          </a:bodyPr>
          <a:lstStyle/>
          <a:p>
            <a:r>
              <a:rPr lang="en-US" sz="3600">
                <a:solidFill>
                  <a:schemeClr val="tx2"/>
                </a:solidFill>
              </a:rPr>
              <a:t> Git commands </a:t>
            </a:r>
            <a:endParaRPr lang="en-US" sz="3600">
              <a:solidFill>
                <a:schemeClr val="tx2"/>
              </a:solidFill>
            </a:endParaRPr>
          </a:p>
        </p:txBody>
      </p:sp>
      <p:sp>
        <p:nvSpPr>
          <p:cNvPr id="3" name="Content Placeholder 2"/>
          <p:cNvSpPr>
            <a:spLocks noGrp="1"/>
          </p:cNvSpPr>
          <p:nvPr>
            <p:ph idx="1"/>
          </p:nvPr>
        </p:nvSpPr>
        <p:spPr>
          <a:xfrm>
            <a:off x="287088" y="1041456"/>
            <a:ext cx="6055878" cy="5019515"/>
          </a:xfrm>
        </p:spPr>
        <p:txBody>
          <a:bodyPr vert="horz" lIns="91440" tIns="45720" rIns="91440" bIns="45720" rtlCol="0" anchor="ctr">
            <a:noAutofit/>
          </a:bodyPr>
          <a:lstStyle/>
          <a:p>
            <a:r>
              <a:rPr lang="en-US" sz="1800" dirty="0">
                <a:solidFill>
                  <a:schemeClr val="tx2"/>
                </a:solidFill>
              </a:rPr>
              <a:t>$</a:t>
            </a:r>
            <a:r>
              <a:rPr lang="en-US" sz="1800" b="1" dirty="0">
                <a:solidFill>
                  <a:schemeClr val="tx2"/>
                </a:solidFill>
              </a:rPr>
              <a:t>git </a:t>
            </a:r>
            <a:r>
              <a:rPr lang="en-US" sz="1800" b="1" err="1">
                <a:solidFill>
                  <a:schemeClr val="tx2"/>
                </a:solidFill>
              </a:rPr>
              <a:t>init</a:t>
            </a:r>
            <a:r>
              <a:rPr lang="en-US" sz="1800" dirty="0">
                <a:solidFill>
                  <a:schemeClr val="tx2"/>
                </a:solidFill>
              </a:rPr>
              <a:t> : creates a local repository</a:t>
            </a:r>
            <a:endParaRPr lang="en-US" sz="1800" dirty="0">
              <a:solidFill>
                <a:schemeClr val="tx2"/>
              </a:solidFill>
            </a:endParaRPr>
          </a:p>
          <a:p>
            <a:r>
              <a:rPr lang="en-US" sz="1800" dirty="0">
                <a:solidFill>
                  <a:schemeClr val="tx2"/>
                </a:solidFill>
              </a:rPr>
              <a:t>$</a:t>
            </a:r>
            <a:r>
              <a:rPr lang="en-US" sz="1800" b="1" dirty="0">
                <a:solidFill>
                  <a:schemeClr val="tx2"/>
                </a:solidFill>
              </a:rPr>
              <a:t>git clone &lt;path URL&gt;</a:t>
            </a:r>
            <a:r>
              <a:rPr lang="en-US" sz="1800" dirty="0">
                <a:solidFill>
                  <a:schemeClr val="tx2"/>
                </a:solidFill>
              </a:rPr>
              <a:t> : checkout a repository and create a local copy of it</a:t>
            </a:r>
            <a:endParaRPr lang="en-US" sz="1800" dirty="0">
              <a:solidFill>
                <a:schemeClr val="tx2"/>
              </a:solidFill>
            </a:endParaRPr>
          </a:p>
          <a:p>
            <a:r>
              <a:rPr lang="en-US" sz="1800" dirty="0">
                <a:solidFill>
                  <a:schemeClr val="tx2"/>
                </a:solidFill>
              </a:rPr>
              <a:t>$</a:t>
            </a:r>
            <a:r>
              <a:rPr lang="en-US" sz="1800" b="1" dirty="0">
                <a:solidFill>
                  <a:schemeClr val="tx2"/>
                </a:solidFill>
              </a:rPr>
              <a:t>git status</a:t>
            </a:r>
            <a:r>
              <a:rPr lang="en-US" sz="1800" dirty="0">
                <a:solidFill>
                  <a:schemeClr val="tx2"/>
                </a:solidFill>
              </a:rPr>
              <a:t> : to see the state of your files (modified, added ,remote...)</a:t>
            </a:r>
            <a:endParaRPr lang="en-US" sz="1800" dirty="0">
              <a:solidFill>
                <a:schemeClr val="tx2"/>
              </a:solidFill>
            </a:endParaRPr>
          </a:p>
          <a:p>
            <a:r>
              <a:rPr lang="en-US" sz="1800" dirty="0">
                <a:solidFill>
                  <a:schemeClr val="tx2"/>
                </a:solidFill>
              </a:rPr>
              <a:t>$</a:t>
            </a:r>
            <a:r>
              <a:rPr lang="en-US" sz="1800" b="1" dirty="0">
                <a:solidFill>
                  <a:schemeClr val="tx2"/>
                </a:solidFill>
              </a:rPr>
              <a:t>git add&lt;file name&gt;</a:t>
            </a:r>
            <a:r>
              <a:rPr lang="en-US" sz="1800" dirty="0">
                <a:solidFill>
                  <a:schemeClr val="tx2"/>
                </a:solidFill>
              </a:rPr>
              <a:t> : add files to staging your area</a:t>
            </a:r>
            <a:endParaRPr lang="en-US" sz="1800" dirty="0">
              <a:solidFill>
                <a:schemeClr val="tx2"/>
              </a:solidFill>
            </a:endParaRPr>
          </a:p>
          <a:p>
            <a:r>
              <a:rPr lang="en-US" sz="1800" dirty="0">
                <a:solidFill>
                  <a:schemeClr val="tx2"/>
                </a:solidFill>
              </a:rPr>
              <a:t>$</a:t>
            </a:r>
            <a:r>
              <a:rPr lang="en-US" sz="1800" b="1" dirty="0">
                <a:solidFill>
                  <a:schemeClr val="tx2"/>
                </a:solidFill>
              </a:rPr>
              <a:t>git commit –m "message"</a:t>
            </a:r>
            <a:r>
              <a:rPr lang="en-US" sz="1800" dirty="0">
                <a:solidFill>
                  <a:schemeClr val="tx2"/>
                </a:solidFill>
              </a:rPr>
              <a:t> : commit a stage file</a:t>
            </a:r>
            <a:endParaRPr lang="en-US" sz="1800" dirty="0">
              <a:solidFill>
                <a:schemeClr val="tx2"/>
              </a:solidFill>
            </a:endParaRPr>
          </a:p>
          <a:p>
            <a:r>
              <a:rPr lang="en-US" sz="1800" dirty="0">
                <a:solidFill>
                  <a:schemeClr val="tx2"/>
                </a:solidFill>
              </a:rPr>
              <a:t>$</a:t>
            </a:r>
            <a:r>
              <a:rPr lang="en-US" sz="1800" b="1" dirty="0">
                <a:solidFill>
                  <a:schemeClr val="tx2"/>
                </a:solidFill>
              </a:rPr>
              <a:t>git checkout</a:t>
            </a:r>
            <a:r>
              <a:rPr lang="en-US" sz="1800" dirty="0">
                <a:solidFill>
                  <a:schemeClr val="tx2"/>
                </a:solidFill>
              </a:rPr>
              <a:t> : switching between branches </a:t>
            </a:r>
            <a:endParaRPr lang="en-US" sz="1800" dirty="0">
              <a:solidFill>
                <a:schemeClr val="tx2"/>
              </a:solidFill>
            </a:endParaRPr>
          </a:p>
          <a:p>
            <a:r>
              <a:rPr lang="en-US" sz="1800" dirty="0">
                <a:solidFill>
                  <a:schemeClr val="tx2"/>
                </a:solidFill>
              </a:rPr>
              <a:t>$</a:t>
            </a:r>
            <a:r>
              <a:rPr lang="en-US" sz="1800" b="1" dirty="0">
                <a:solidFill>
                  <a:schemeClr val="tx2"/>
                </a:solidFill>
              </a:rPr>
              <a:t>git log</a:t>
            </a:r>
            <a:r>
              <a:rPr lang="en-US" sz="1800" dirty="0">
                <a:solidFill>
                  <a:schemeClr val="tx2"/>
                </a:solidFill>
              </a:rPr>
              <a:t> : list the commits</a:t>
            </a:r>
            <a:endParaRPr lang="en-US" sz="1800" dirty="0">
              <a:solidFill>
                <a:schemeClr val="tx2"/>
              </a:solidFill>
            </a:endParaRPr>
          </a:p>
          <a:p>
            <a:r>
              <a:rPr lang="en-US" sz="1800" dirty="0">
                <a:solidFill>
                  <a:schemeClr val="tx2"/>
                </a:solidFill>
              </a:rPr>
              <a:t>$</a:t>
            </a:r>
            <a:r>
              <a:rPr lang="en-US" sz="1800" b="1" dirty="0">
                <a:solidFill>
                  <a:schemeClr val="tx2"/>
                </a:solidFill>
              </a:rPr>
              <a:t>git rm filename </a:t>
            </a:r>
            <a:r>
              <a:rPr lang="en-US" sz="1800" dirty="0">
                <a:solidFill>
                  <a:schemeClr val="tx2"/>
                </a:solidFill>
              </a:rPr>
              <a:t>: deleting files</a:t>
            </a:r>
            <a:endParaRPr lang="en-US" sz="1800" dirty="0">
              <a:solidFill>
                <a:schemeClr val="tx2"/>
              </a:solidFill>
            </a:endParaRPr>
          </a:p>
          <a:p>
            <a:r>
              <a:rPr lang="en-US" sz="1800" dirty="0">
                <a:solidFill>
                  <a:schemeClr val="tx2"/>
                </a:solidFill>
              </a:rPr>
              <a:t>$</a:t>
            </a:r>
            <a:r>
              <a:rPr lang="en-US" sz="1800" b="1" dirty="0">
                <a:solidFill>
                  <a:schemeClr val="tx2"/>
                </a:solidFill>
              </a:rPr>
              <a:t>git branch &lt;name&gt;</a:t>
            </a:r>
            <a:r>
              <a:rPr lang="en-US" sz="1800" dirty="0">
                <a:solidFill>
                  <a:schemeClr val="tx2"/>
                </a:solidFill>
              </a:rPr>
              <a:t> : create a </a:t>
            </a:r>
            <a:r>
              <a:rPr lang="en-US" sz="1800" err="1">
                <a:solidFill>
                  <a:schemeClr val="tx2"/>
                </a:solidFill>
              </a:rPr>
              <a:t>brach</a:t>
            </a:r>
            <a:endParaRPr lang="en-US" sz="1800">
              <a:solidFill>
                <a:schemeClr val="tx2"/>
              </a:solidFill>
            </a:endParaRPr>
          </a:p>
          <a:p>
            <a:r>
              <a:rPr lang="en-US" sz="1800" dirty="0">
                <a:solidFill>
                  <a:schemeClr val="tx2"/>
                </a:solidFill>
              </a:rPr>
              <a:t>$</a:t>
            </a:r>
            <a:r>
              <a:rPr lang="en-US" sz="1800" b="1" dirty="0">
                <a:solidFill>
                  <a:schemeClr val="tx2"/>
                </a:solidFill>
              </a:rPr>
              <a:t>git checkout –b branch name </a:t>
            </a:r>
            <a:r>
              <a:rPr lang="en-US" sz="1800" dirty="0">
                <a:solidFill>
                  <a:schemeClr val="tx2"/>
                </a:solidFill>
              </a:rPr>
              <a:t>: create a branch and also switch that</a:t>
            </a:r>
            <a:r>
              <a:rPr lang="en-US" dirty="0">
                <a:solidFill>
                  <a:schemeClr val="tx2"/>
                </a:solidFill>
              </a:rPr>
              <a:t> </a:t>
            </a:r>
            <a:r>
              <a:rPr lang="en-US" sz="1800" dirty="0">
                <a:solidFill>
                  <a:schemeClr val="tx2"/>
                </a:solidFill>
              </a:rPr>
              <a:t>branch</a:t>
            </a:r>
            <a:endParaRPr lang="en-US" sz="1800" dirty="0">
              <a:solidFill>
                <a:schemeClr val="tx2"/>
              </a:solidFill>
            </a:endParaRPr>
          </a:p>
          <a:p>
            <a:r>
              <a:rPr lang="en-US" sz="1800" dirty="0">
                <a:solidFill>
                  <a:schemeClr val="tx2"/>
                </a:solidFill>
              </a:rPr>
              <a:t>$</a:t>
            </a:r>
            <a:r>
              <a:rPr lang="en-US" sz="1800" b="1" dirty="0">
                <a:solidFill>
                  <a:schemeClr val="tx2"/>
                </a:solidFill>
              </a:rPr>
              <a:t>git mv file1 file2 :</a:t>
            </a:r>
            <a:r>
              <a:rPr lang="en-US" sz="1800" dirty="0">
                <a:solidFill>
                  <a:schemeClr val="tx2"/>
                </a:solidFill>
              </a:rPr>
              <a:t> moving from one file to another file</a:t>
            </a:r>
            <a:endParaRPr lang="en-US" sz="1800" dirty="0">
              <a:solidFill>
                <a:schemeClr val="tx2"/>
              </a:solidFill>
            </a:endParaRPr>
          </a:p>
          <a:p>
            <a:endParaRPr lang="en-US" sz="1100">
              <a:solidFill>
                <a:schemeClr val="tx2"/>
              </a:solidFill>
            </a:endParaRPr>
          </a:p>
        </p:txBody>
      </p:sp>
      <p:grpSp>
        <p:nvGrpSpPr>
          <p:cNvPr id="14" name="Group 13"/>
          <p:cNvGrpSpPr>
            <a:grpSpLocks noGrp="1" noRot="1" noChangeAspect="1" noMove="1" noResize="1" noUngrp="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21726" y="1629089"/>
            <a:ext cx="3620021" cy="36200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30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and white computer bug&#10;&#10;Description automatically generated"/>
          <p:cNvPicPr>
            <a:picLocks noGrp="1" noChangeAspect="1"/>
          </p:cNvPicPr>
          <p:nvPr>
            <p:ph idx="1"/>
          </p:nvPr>
        </p:nvPicPr>
        <p:blipFill>
          <a:blip r:embed="rId1"/>
          <a:stretch>
            <a:fillRect/>
          </a:stretch>
        </p:blipFill>
        <p:spPr>
          <a:xfrm>
            <a:off x="643467" y="934467"/>
            <a:ext cx="10905066" cy="49890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flipH="1">
            <a:off x="-18230" y="-8167"/>
            <a:ext cx="4834070" cy="2488150"/>
            <a:chOff x="6867015" y="-1"/>
            <a:chExt cx="5324985" cy="3251912"/>
          </a:xfrm>
          <a:solidFill>
            <a:schemeClr val="bg1">
              <a:alpha val="30000"/>
            </a:schemeClr>
          </a:solidFill>
        </p:grpSpPr>
        <p:sp>
          <p:nvSpPr>
            <p:cNvPr id="13" name="Freeform: Shape 12"/>
            <p:cNvSpPr/>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040019" y="991261"/>
            <a:ext cx="5730506" cy="906016"/>
          </a:xfrm>
        </p:spPr>
        <p:txBody>
          <a:bodyPr>
            <a:normAutofit/>
          </a:bodyPr>
          <a:lstStyle/>
          <a:p>
            <a:pPr algn="ctr"/>
            <a:r>
              <a:rPr lang="en-US" sz="4000" b="1" dirty="0">
                <a:solidFill>
                  <a:schemeClr val="tx2"/>
                </a:solidFill>
              </a:rPr>
              <a:t>What is git branch ?</a:t>
            </a:r>
            <a:endParaRPr lang="en-US" sz="4000" b="1" dirty="0">
              <a:solidFill>
                <a:schemeClr val="tx2"/>
              </a:solidFill>
            </a:endParaRPr>
          </a:p>
        </p:txBody>
      </p:sp>
      <p:sp>
        <p:nvSpPr>
          <p:cNvPr id="3" name="Content Placeholder 2"/>
          <p:cNvSpPr>
            <a:spLocks noGrp="1"/>
          </p:cNvSpPr>
          <p:nvPr>
            <p:ph idx="1"/>
          </p:nvPr>
        </p:nvSpPr>
        <p:spPr>
          <a:xfrm>
            <a:off x="3050412" y="2084289"/>
            <a:ext cx="7233720" cy="3410577"/>
          </a:xfrm>
        </p:spPr>
        <p:txBody>
          <a:bodyPr vert="horz" lIns="91440" tIns="45720" rIns="91440" bIns="45720" rtlCol="0" anchor="t">
            <a:normAutofit/>
          </a:bodyPr>
          <a:lstStyle/>
          <a:p>
            <a:r>
              <a:rPr lang="en-US" sz="2000" dirty="0">
                <a:solidFill>
                  <a:schemeClr val="tx2"/>
                </a:solidFill>
                <a:ea typeface="+mn-lt"/>
                <a:cs typeface="+mn-lt"/>
              </a:rPr>
              <a:t>Git branching allows developers to diverge from the production version of code to fix a bug or add a feature. </a:t>
            </a:r>
            <a:endParaRPr lang="en-US" sz="2000" dirty="0">
              <a:solidFill>
                <a:schemeClr val="tx2"/>
              </a:solidFill>
            </a:endParaRPr>
          </a:p>
          <a:p>
            <a:r>
              <a:rPr lang="en-US" sz="2000" dirty="0">
                <a:solidFill>
                  <a:schemeClr val="tx2"/>
                </a:solidFill>
                <a:ea typeface="+mn-lt"/>
                <a:cs typeface="+mn-lt"/>
              </a:rPr>
              <a:t>Developers create branches to work with a copy of the code without modifying the existing version. You create branches to isolate your code changes, which you test before merging to the main branch (more on this later).</a:t>
            </a:r>
            <a:endParaRPr lang="en-US" sz="2000" dirty="0">
              <a:solidFill>
                <a:schemeClr val="tx2"/>
              </a:solidFill>
            </a:endParaRPr>
          </a:p>
          <a:p>
            <a:r>
              <a:rPr lang="en-US" sz="2000" dirty="0">
                <a:solidFill>
                  <a:schemeClr val="tx2"/>
                </a:solidFill>
                <a:ea typeface="+mn-lt"/>
                <a:cs typeface="+mn-lt"/>
              </a:rPr>
              <a:t>There is nothing special about the main branch. It is the first branch made when you initialize a Git repository using the </a:t>
            </a:r>
            <a:r>
              <a:rPr lang="en-US" sz="2000" dirty="0">
                <a:solidFill>
                  <a:schemeClr val="tx2"/>
                </a:solidFill>
                <a:latin typeface="Roboto Mono"/>
                <a:ea typeface="Roboto Mono"/>
              </a:rPr>
              <a:t>git </a:t>
            </a:r>
            <a:r>
              <a:rPr lang="en-US" sz="2000" err="1">
                <a:solidFill>
                  <a:schemeClr val="tx2"/>
                </a:solidFill>
                <a:latin typeface="Roboto Mono"/>
                <a:ea typeface="Roboto Mono"/>
              </a:rPr>
              <a:t>init</a:t>
            </a:r>
            <a:r>
              <a:rPr lang="en-US" sz="2000" dirty="0">
                <a:solidFill>
                  <a:schemeClr val="tx2"/>
                </a:solidFill>
                <a:latin typeface="Roboto Mono"/>
                <a:ea typeface="Roboto Mono"/>
              </a:rPr>
              <a:t> </a:t>
            </a:r>
            <a:r>
              <a:rPr lang="en-US" sz="2000" dirty="0">
                <a:solidFill>
                  <a:schemeClr val="tx2"/>
                </a:solidFill>
                <a:ea typeface="+mn-lt"/>
                <a:cs typeface="+mn-lt"/>
              </a:rPr>
              <a:t>command.</a:t>
            </a:r>
            <a:endParaRPr lang="en-US" sz="2000" dirty="0">
              <a:solidFill>
                <a:schemeClr val="tx2"/>
              </a:solidFill>
              <a:ea typeface="+mn-lt"/>
              <a:cs typeface="+mn-lt"/>
            </a:endParaRPr>
          </a:p>
          <a:p>
            <a:endParaRPr lang="en-US" sz="2000" dirty="0">
              <a:solidFill>
                <a:schemeClr val="tx2"/>
              </a:solidFill>
            </a:endParaRPr>
          </a:p>
        </p:txBody>
      </p:sp>
      <p:grpSp>
        <p:nvGrpSpPr>
          <p:cNvPr id="18" name="Group 17"/>
          <p:cNvGrpSpPr>
            <a:grpSpLocks noGrp="1" noRot="1" noChangeAspect="1" noMove="1" noResize="1" noUngrp="1"/>
          </p:cNvGrpSpPr>
          <p:nvPr/>
        </p:nvGrpSpPr>
        <p:grpSpPr>
          <a:xfrm rot="10800000">
            <a:off x="9058275" y="4146310"/>
            <a:ext cx="3142400" cy="2716805"/>
            <a:chOff x="-305" y="-4155"/>
            <a:chExt cx="2514948" cy="2174333"/>
          </a:xfrm>
          <a:solidFill>
            <a:schemeClr val="bg1">
              <a:alpha val="30000"/>
            </a:schemeClr>
          </a:solidFill>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16054" y="1070149"/>
            <a:ext cx="8959893" cy="1004836"/>
          </a:xfrm>
        </p:spPr>
        <p:txBody>
          <a:bodyPr anchor="ctr">
            <a:normAutofit/>
          </a:bodyPr>
          <a:lstStyle/>
          <a:p>
            <a:pPr algn="ctr"/>
            <a:r>
              <a:rPr lang="en-US" sz="3200" b="1">
                <a:solidFill>
                  <a:srgbClr val="595959"/>
                </a:solidFill>
                <a:latin typeface="Nunito"/>
              </a:rPr>
              <a:t>Advantages of Git</a:t>
            </a:r>
            <a:endParaRPr lang="en-US" sz="3200" b="1">
              <a:solidFill>
                <a:srgbClr val="595959"/>
              </a:solidFill>
            </a:endParaRPr>
          </a:p>
          <a:p>
            <a:pPr algn="ctr"/>
            <a:endParaRPr lang="en-US" sz="3200">
              <a:solidFill>
                <a:srgbClr val="595959"/>
              </a:solidFill>
            </a:endParaRPr>
          </a:p>
        </p:txBody>
      </p:sp>
      <p:sp>
        <p:nvSpPr>
          <p:cNvPr id="12" name="Rectangle 11"/>
          <p:cNvSpPr>
            <a:spLocks noGrp="1" noRot="1" noChangeAspect="1" noMove="1" noResize="1" noEditPoints="1" noAdjustHandles="1" noChangeArrowheads="1" noChangeShapeType="1" noTextEdit="1"/>
          </p:cNvSpPr>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16054" y="2725189"/>
            <a:ext cx="8959892" cy="2871675"/>
          </a:xfrm>
        </p:spPr>
        <p:txBody>
          <a:bodyPr vert="horz" lIns="91440" tIns="45720" rIns="91440" bIns="45720" rtlCol="0" anchor="t">
            <a:normAutofit lnSpcReduction="10000"/>
          </a:bodyPr>
          <a:lstStyle/>
          <a:p>
            <a:r>
              <a:rPr lang="en-US" sz="1600" b="1" dirty="0">
                <a:solidFill>
                  <a:schemeClr val="tx1">
                    <a:lumMod val="65000"/>
                    <a:lumOff val="35000"/>
                  </a:schemeClr>
                </a:solidFill>
                <a:latin typeface="Nunito"/>
              </a:rPr>
              <a:t>Distributed System</a:t>
            </a:r>
            <a:r>
              <a:rPr lang="en-US" sz="1600" dirty="0">
                <a:solidFill>
                  <a:schemeClr val="tx1">
                    <a:lumMod val="65000"/>
                    <a:lumOff val="35000"/>
                  </a:schemeClr>
                </a:solidFill>
                <a:latin typeface="Nunito"/>
              </a:rPr>
              <a:t>: Everyone has the complete project history on their computer, so you can work offline</a:t>
            </a:r>
            <a:r>
              <a:rPr lang="en-US" sz="1400" dirty="0">
                <a:solidFill>
                  <a:schemeClr val="tx1">
                    <a:lumMod val="65000"/>
                    <a:lumOff val="35000"/>
                  </a:schemeClr>
                </a:solidFill>
                <a:latin typeface="Nunito"/>
              </a:rPr>
              <a:t> </a:t>
            </a:r>
            <a:r>
              <a:rPr lang="en-US" sz="1600" dirty="0">
                <a:solidFill>
                  <a:schemeClr val="tx1">
                    <a:lumMod val="65000"/>
                    <a:lumOff val="35000"/>
                  </a:schemeClr>
                </a:solidFill>
                <a:latin typeface="Nunito"/>
              </a:rPr>
              <a:t>and there's no single point of failure.</a:t>
            </a:r>
            <a:endParaRPr lang="en-US" sz="1600" dirty="0">
              <a:solidFill>
                <a:schemeClr val="tx1">
                  <a:lumMod val="65000"/>
                  <a:lumOff val="35000"/>
                </a:schemeClr>
              </a:solidFill>
            </a:endParaRPr>
          </a:p>
          <a:p>
            <a:r>
              <a:rPr lang="en-US" sz="1600" b="1" dirty="0">
                <a:solidFill>
                  <a:schemeClr val="tx1">
                    <a:lumMod val="65000"/>
                    <a:lumOff val="35000"/>
                  </a:schemeClr>
                </a:solidFill>
                <a:latin typeface="Nunito"/>
              </a:rPr>
              <a:t>Fast</a:t>
            </a:r>
            <a:r>
              <a:rPr lang="en-US" sz="1600" dirty="0">
                <a:solidFill>
                  <a:schemeClr val="tx1">
                    <a:lumMod val="65000"/>
                    <a:lumOff val="35000"/>
                  </a:schemeClr>
                </a:solidFill>
                <a:latin typeface="Nunito"/>
              </a:rPr>
              <a:t>: Git handles large projects quickly and efficiently.</a:t>
            </a:r>
            <a:endParaRPr lang="en-US" sz="1600" dirty="0">
              <a:solidFill>
                <a:schemeClr val="tx1">
                  <a:lumMod val="65000"/>
                  <a:lumOff val="35000"/>
                </a:schemeClr>
              </a:solidFill>
            </a:endParaRPr>
          </a:p>
          <a:p>
            <a:r>
              <a:rPr lang="en-US" sz="1600" b="1" dirty="0">
                <a:solidFill>
                  <a:schemeClr val="tx1">
                    <a:lumMod val="65000"/>
                    <a:lumOff val="35000"/>
                  </a:schemeClr>
                </a:solidFill>
                <a:latin typeface="Nunito"/>
              </a:rPr>
              <a:t>Branching and Merging</a:t>
            </a:r>
            <a:r>
              <a:rPr lang="en-US" sz="1600" dirty="0">
                <a:solidFill>
                  <a:schemeClr val="tx1">
                    <a:lumMod val="65000"/>
                    <a:lumOff val="35000"/>
                  </a:schemeClr>
                </a:solidFill>
                <a:latin typeface="Nunito"/>
              </a:rPr>
              <a:t>: You can create branches to work on new features and merge them easily, without affecting the main project.</a:t>
            </a:r>
            <a:endParaRPr lang="en-US" sz="1600">
              <a:solidFill>
                <a:schemeClr val="tx1">
                  <a:lumMod val="65000"/>
                  <a:lumOff val="35000"/>
                </a:schemeClr>
              </a:solidFill>
            </a:endParaRPr>
          </a:p>
          <a:p>
            <a:r>
              <a:rPr lang="en-US" sz="1600" b="1" dirty="0">
                <a:solidFill>
                  <a:schemeClr val="tx1">
                    <a:lumMod val="65000"/>
                    <a:lumOff val="35000"/>
                  </a:schemeClr>
                </a:solidFill>
                <a:latin typeface="Nunito"/>
              </a:rPr>
              <a:t>Collaboration</a:t>
            </a:r>
            <a:r>
              <a:rPr lang="en-US" sz="1600" dirty="0">
                <a:solidFill>
                  <a:schemeClr val="tx1">
                    <a:lumMod val="65000"/>
                    <a:lumOff val="35000"/>
                  </a:schemeClr>
                </a:solidFill>
                <a:latin typeface="Nunito"/>
              </a:rPr>
              <a:t>: Git makes it easy for teams to work together, review each other's code, and manage projects.</a:t>
            </a:r>
            <a:endParaRPr lang="en-US" sz="1600">
              <a:solidFill>
                <a:schemeClr val="tx1">
                  <a:lumMod val="65000"/>
                  <a:lumOff val="35000"/>
                </a:schemeClr>
              </a:solidFill>
            </a:endParaRPr>
          </a:p>
          <a:p>
            <a:r>
              <a:rPr lang="en-US" sz="1600" b="1" dirty="0">
                <a:solidFill>
                  <a:schemeClr val="tx1">
                    <a:lumMod val="65000"/>
                    <a:lumOff val="35000"/>
                  </a:schemeClr>
                </a:solidFill>
                <a:latin typeface="Nunito"/>
              </a:rPr>
              <a:t>Change Tracking</a:t>
            </a:r>
            <a:r>
              <a:rPr lang="en-US" sz="1600" dirty="0">
                <a:solidFill>
                  <a:schemeClr val="tx1">
                    <a:lumMod val="65000"/>
                    <a:lumOff val="35000"/>
                  </a:schemeClr>
                </a:solidFill>
                <a:latin typeface="Nunito"/>
              </a:rPr>
              <a:t>: Git keeps a record of all changes, so you can go back to previous versions if needed.</a:t>
            </a:r>
            <a:endParaRPr lang="en-US" sz="1600">
              <a:solidFill>
                <a:schemeClr val="tx1">
                  <a:lumMod val="65000"/>
                  <a:lumOff val="35000"/>
                </a:schemeClr>
              </a:solidFill>
            </a:endParaRPr>
          </a:p>
          <a:p>
            <a:r>
              <a:rPr lang="en-US" sz="1600" b="1" dirty="0">
                <a:solidFill>
                  <a:schemeClr val="tx1">
                    <a:lumMod val="65000"/>
                    <a:lumOff val="35000"/>
                  </a:schemeClr>
                </a:solidFill>
                <a:latin typeface="Nunito"/>
              </a:rPr>
              <a:t>Free and Open Source</a:t>
            </a:r>
            <a:r>
              <a:rPr lang="en-US" sz="1600" dirty="0">
                <a:solidFill>
                  <a:schemeClr val="tx1">
                    <a:lumMod val="65000"/>
                    <a:lumOff val="35000"/>
                  </a:schemeClr>
                </a:solidFill>
                <a:latin typeface="Nunito"/>
              </a:rPr>
              <a:t>: Git is free to use and has a large community for support.</a:t>
            </a:r>
            <a:endParaRPr lang="en-US" sz="1600">
              <a:solidFill>
                <a:schemeClr val="tx1">
                  <a:lumMod val="65000"/>
                  <a:lumOff val="35000"/>
                </a:schemeClr>
              </a:solidFill>
            </a:endParaRPr>
          </a:p>
          <a:p>
            <a:endParaRPr lang="en-US" sz="1400">
              <a:solidFill>
                <a:schemeClr val="tx1">
                  <a:lumMod val="65000"/>
                  <a:lumOff val="3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4105" y="802955"/>
            <a:ext cx="4977976" cy="1454051"/>
          </a:xfrm>
        </p:spPr>
        <p:txBody>
          <a:bodyPr>
            <a:normAutofit/>
          </a:bodyPr>
          <a:lstStyle/>
          <a:p>
            <a:br>
              <a:rPr lang="en-US" sz="2500">
                <a:solidFill>
                  <a:schemeClr val="tx2"/>
                </a:solidFill>
                <a:latin typeface="Nunito"/>
              </a:rPr>
            </a:br>
            <a:br>
              <a:rPr lang="en-US" sz="2500">
                <a:solidFill>
                  <a:schemeClr val="tx2"/>
                </a:solidFill>
                <a:latin typeface="Nunito"/>
              </a:rPr>
            </a:br>
            <a:r>
              <a:rPr lang="en-US" sz="2500" b="1">
                <a:solidFill>
                  <a:schemeClr val="tx2"/>
                </a:solidFill>
                <a:latin typeface="Nunito"/>
              </a:rPr>
              <a:t>                 Disadvantages of Git</a:t>
            </a:r>
            <a:endParaRPr lang="en-US" sz="2500" b="1">
              <a:solidFill>
                <a:schemeClr val="tx2"/>
              </a:solidFill>
            </a:endParaRPr>
          </a:p>
          <a:p>
            <a:endParaRPr lang="en-US" sz="2500">
              <a:solidFill>
                <a:schemeClr val="tx2"/>
              </a:solidFill>
            </a:endParaRPr>
          </a:p>
        </p:txBody>
      </p:sp>
      <p:pic>
        <p:nvPicPr>
          <p:cNvPr id="7" name="Graphic 6" descr="Classroom"/>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86951" y="1793846"/>
            <a:ext cx="3620021" cy="3620021"/>
          </a:xfrm>
          <a:prstGeom prst="rect">
            <a:avLst/>
          </a:prstGeom>
        </p:spPr>
      </p:pic>
      <p:sp>
        <p:nvSpPr>
          <p:cNvPr id="3" name="Content Placeholder 2"/>
          <p:cNvSpPr>
            <a:spLocks noGrp="1"/>
          </p:cNvSpPr>
          <p:nvPr>
            <p:ph idx="1"/>
          </p:nvPr>
        </p:nvSpPr>
        <p:spPr>
          <a:xfrm>
            <a:off x="6090574" y="2421682"/>
            <a:ext cx="4977578" cy="3639289"/>
          </a:xfrm>
        </p:spPr>
        <p:txBody>
          <a:bodyPr vert="horz" lIns="91440" tIns="45720" rIns="91440" bIns="45720" rtlCol="0" anchor="ctr">
            <a:normAutofit/>
          </a:bodyPr>
          <a:lstStyle/>
          <a:p>
            <a:r>
              <a:rPr lang="en-US" sz="1500" b="1">
                <a:solidFill>
                  <a:schemeClr val="tx2"/>
                </a:solidFill>
                <a:latin typeface="Nunito"/>
              </a:rPr>
              <a:t>Learning Curve</a:t>
            </a:r>
            <a:r>
              <a:rPr lang="en-US" sz="1500">
                <a:solidFill>
                  <a:schemeClr val="tx2"/>
                </a:solidFill>
                <a:latin typeface="Nunito"/>
              </a:rPr>
              <a:t>: Git can be complex to learn, especially for beginners.</a:t>
            </a:r>
            <a:endParaRPr lang="en-US" sz="1500">
              <a:solidFill>
                <a:schemeClr val="tx2"/>
              </a:solidFill>
            </a:endParaRPr>
          </a:p>
          <a:p>
            <a:r>
              <a:rPr lang="en-US" sz="1500" b="1">
                <a:solidFill>
                  <a:schemeClr val="tx2"/>
                </a:solidFill>
                <a:latin typeface="Nunito"/>
              </a:rPr>
              <a:t>Complex Commands</a:t>
            </a:r>
            <a:r>
              <a:rPr lang="en-US" sz="1500">
                <a:solidFill>
                  <a:schemeClr val="tx2"/>
                </a:solidFill>
                <a:latin typeface="Nunito"/>
              </a:rPr>
              <a:t>: Some commands and operations can be difficult to understand and remember.</a:t>
            </a:r>
            <a:endParaRPr lang="en-US" sz="1500">
              <a:solidFill>
                <a:schemeClr val="tx2"/>
              </a:solidFill>
            </a:endParaRPr>
          </a:p>
          <a:p>
            <a:r>
              <a:rPr lang="en-US" sz="1500" b="1">
                <a:solidFill>
                  <a:schemeClr val="tx2"/>
                </a:solidFill>
                <a:latin typeface="Nunito"/>
              </a:rPr>
              <a:t>Merge Conflicts</a:t>
            </a:r>
            <a:r>
              <a:rPr lang="en-US" sz="1500">
                <a:solidFill>
                  <a:schemeClr val="tx2"/>
                </a:solidFill>
                <a:latin typeface="Nunito"/>
              </a:rPr>
              <a:t>: Resolving conflicts when merging branches can be challenging.</a:t>
            </a:r>
            <a:endParaRPr lang="en-US" sz="1500">
              <a:solidFill>
                <a:schemeClr val="tx2"/>
              </a:solidFill>
            </a:endParaRPr>
          </a:p>
          <a:p>
            <a:r>
              <a:rPr lang="en-US" sz="1500" b="1">
                <a:solidFill>
                  <a:schemeClr val="tx2"/>
                </a:solidFill>
                <a:latin typeface="Nunito"/>
              </a:rPr>
              <a:t>Storage</a:t>
            </a:r>
            <a:r>
              <a:rPr lang="en-US" sz="1500">
                <a:solidFill>
                  <a:schemeClr val="tx2"/>
                </a:solidFill>
                <a:latin typeface="Nunito"/>
              </a:rPr>
              <a:t>: The local repository can take up significant space on your computer.</a:t>
            </a:r>
            <a:endParaRPr lang="en-US" sz="1500">
              <a:solidFill>
                <a:schemeClr val="tx2"/>
              </a:solidFill>
            </a:endParaRPr>
          </a:p>
          <a:p>
            <a:r>
              <a:rPr lang="en-US" sz="1500" b="1">
                <a:solidFill>
                  <a:schemeClr val="tx2"/>
                </a:solidFill>
                <a:latin typeface="Nunito"/>
              </a:rPr>
              <a:t>Setup and Configuration</a:t>
            </a:r>
            <a:r>
              <a:rPr lang="en-US" sz="1500">
                <a:solidFill>
                  <a:schemeClr val="tx2"/>
                </a:solidFill>
                <a:latin typeface="Nunito"/>
              </a:rPr>
              <a:t>: Initial setup and configuration can be time-consuming.</a:t>
            </a:r>
            <a:endParaRPr lang="en-US" sz="1500">
              <a:solidFill>
                <a:schemeClr val="tx2"/>
              </a:solidFill>
            </a:endParaRPr>
          </a:p>
          <a:p>
            <a:r>
              <a:rPr lang="en-US" sz="1500" b="1">
                <a:solidFill>
                  <a:schemeClr val="tx2"/>
                </a:solidFill>
                <a:latin typeface="Nunito"/>
              </a:rPr>
              <a:t>Not Ideal for Large Binary Files</a:t>
            </a:r>
            <a:r>
              <a:rPr lang="en-US" sz="1500">
                <a:solidFill>
                  <a:schemeClr val="tx2"/>
                </a:solidFill>
                <a:latin typeface="Nunito"/>
              </a:rPr>
              <a:t>: Git is less efficient at handling large binary files (e.g., videos, images).</a:t>
            </a:r>
            <a:endParaRPr lang="en-US" sz="1500">
              <a:solidFill>
                <a:schemeClr val="tx2"/>
              </a:solidFill>
            </a:endParaRPr>
          </a:p>
          <a:p>
            <a:endParaRPr lang="en-US" sz="1500">
              <a:solidFill>
                <a:schemeClr val="tx2"/>
              </a:solidFill>
            </a:endParaRPr>
          </a:p>
        </p:txBody>
      </p:sp>
      <p:grpSp>
        <p:nvGrpSpPr>
          <p:cNvPr id="14" name="Group 13"/>
          <p:cNvGrpSpPr>
            <a:grpSpLocks noGrp="1" noRot="1" noChangeAspect="1" noMove="1" noResize="1" noUngrp="1"/>
          </p:cNvGrpSpPr>
          <p:nvPr/>
        </p:nvGrpSpPr>
        <p:grpSpPr>
          <a:xfrm flipH="1">
            <a:off x="2635" y="52996"/>
            <a:ext cx="5928607" cy="6805005"/>
            <a:chOff x="6095999" y="52996"/>
            <a:chExt cx="6093363" cy="6805005"/>
          </a:xfrm>
          <a:solidFill>
            <a:schemeClr val="accent5">
              <a:alpha val="10000"/>
            </a:schemeClr>
          </a:solidFill>
        </p:grpSpPr>
        <p:sp>
          <p:nvSpPr>
            <p:cNvPr id="15" name="Freeform: Shape 14"/>
            <p:cNvSpPr/>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37011"/>
            <a:ext cx="5558489" cy="1095527"/>
          </a:xfrm>
        </p:spPr>
        <p:txBody>
          <a:bodyPr>
            <a:normAutofit fontScale="90000"/>
          </a:bodyPr>
          <a:lstStyle/>
          <a:p>
            <a:br>
              <a:rPr lang="en-US" sz="2800">
                <a:latin typeface="Nunito"/>
              </a:rPr>
            </a:br>
            <a:br>
              <a:rPr lang="en-US" sz="2800">
                <a:latin typeface="Nunito"/>
              </a:rPr>
            </a:br>
            <a:r>
              <a:rPr lang="en-US" sz="2800" b="1">
                <a:latin typeface="Nunito"/>
              </a:rPr>
              <a:t>Git Workflow</a:t>
            </a:r>
            <a:endParaRPr lang="en-US" sz="2800" b="1" dirty="0"/>
          </a:p>
          <a:p>
            <a:endParaRPr lang="en-US" sz="2800"/>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559530"/>
            <a:ext cx="5558489" cy="4617433"/>
          </a:xfrm>
        </p:spPr>
        <p:txBody>
          <a:bodyPr vert="horz" lIns="91440" tIns="45720" rIns="91440" bIns="45720" rtlCol="0" anchor="t">
            <a:noAutofit/>
          </a:bodyPr>
          <a:lstStyle/>
          <a:p>
            <a:r>
              <a:rPr lang="en-US" sz="1600" dirty="0">
                <a:latin typeface="Nunito"/>
              </a:rPr>
              <a:t>A Git workflow is a set of guidelines for using Git in a structured and efficient manner. Here’s a simple and common Git workflow:</a:t>
            </a:r>
            <a:endParaRPr lang="en-US" sz="1600"/>
          </a:p>
          <a:p>
            <a:r>
              <a:rPr lang="en-US" sz="1600" b="1" dirty="0">
                <a:latin typeface="Nunito"/>
              </a:rPr>
              <a:t>Clone Repository</a:t>
            </a:r>
            <a:r>
              <a:rPr lang="en-US" sz="1600" dirty="0">
                <a:latin typeface="Nunito"/>
              </a:rPr>
              <a:t>: </a:t>
            </a:r>
            <a:r>
              <a:rPr lang="en-US" sz="1600" dirty="0">
                <a:latin typeface="Consolas" panose="020B0609020204030204"/>
              </a:rPr>
              <a:t>git clone </a:t>
            </a:r>
            <a:r>
              <a:rPr lang="en-US" sz="1600" dirty="0">
                <a:latin typeface="Consolas" panose="020B0609020204030204"/>
                <a:hlinkClick r:id="rId1"/>
              </a:rPr>
              <a:t>git@github.com:username/repository.git</a:t>
            </a:r>
            <a:endParaRPr lang="en-US" sz="1600"/>
          </a:p>
          <a:p>
            <a:r>
              <a:rPr lang="en-US" sz="1600" b="1" dirty="0">
                <a:latin typeface="Nunito"/>
              </a:rPr>
              <a:t>Create Branch</a:t>
            </a:r>
            <a:r>
              <a:rPr lang="en-US" sz="1600" dirty="0">
                <a:latin typeface="Nunito"/>
              </a:rPr>
              <a:t>: git checkout -b feature-branch-name</a:t>
            </a:r>
            <a:endParaRPr lang="en-US" sz="1600"/>
          </a:p>
          <a:p>
            <a:r>
              <a:rPr lang="en-US" sz="1600" b="1" dirty="0">
                <a:latin typeface="Nunito"/>
              </a:rPr>
              <a:t>Check Status</a:t>
            </a:r>
            <a:r>
              <a:rPr lang="en-US" sz="1600" dirty="0">
                <a:latin typeface="Nunito"/>
              </a:rPr>
              <a:t>: </a:t>
            </a:r>
            <a:r>
              <a:rPr lang="en-US" sz="1600" dirty="0">
                <a:latin typeface="Consolas" panose="020B0609020204030204"/>
              </a:rPr>
              <a:t>git status</a:t>
            </a:r>
            <a:endParaRPr lang="en-US" sz="1600"/>
          </a:p>
          <a:p>
            <a:r>
              <a:rPr lang="en-US" sz="1600" b="1" dirty="0">
                <a:latin typeface="Nunito"/>
              </a:rPr>
              <a:t>Stage Changes</a:t>
            </a:r>
            <a:r>
              <a:rPr lang="en-US" sz="1600" dirty="0">
                <a:latin typeface="Nunito"/>
              </a:rPr>
              <a:t>: git add filename or git add .</a:t>
            </a:r>
            <a:endParaRPr lang="en-US" sz="1600"/>
          </a:p>
          <a:p>
            <a:r>
              <a:rPr lang="en-US" sz="1600" b="1" dirty="0">
                <a:latin typeface="Nunito"/>
              </a:rPr>
              <a:t>Commit Changes</a:t>
            </a:r>
            <a:r>
              <a:rPr lang="en-US" sz="1600" dirty="0">
                <a:latin typeface="Nunito"/>
              </a:rPr>
              <a:t>: </a:t>
            </a:r>
            <a:r>
              <a:rPr lang="en-US" sz="1600" dirty="0">
                <a:latin typeface="Consolas" panose="020B0609020204030204"/>
              </a:rPr>
              <a:t>git commit -m "Add feature X"</a:t>
            </a:r>
            <a:endParaRPr lang="en-US" sz="1600"/>
          </a:p>
          <a:p>
            <a:r>
              <a:rPr lang="en-US" sz="1600" b="1" dirty="0">
                <a:latin typeface="Nunito"/>
              </a:rPr>
              <a:t>Push Branch</a:t>
            </a:r>
            <a:r>
              <a:rPr lang="en-US" sz="1600" dirty="0">
                <a:latin typeface="Nunito"/>
              </a:rPr>
              <a:t>: git push origin feature-branch-name</a:t>
            </a:r>
            <a:endParaRPr lang="en-US" sz="1600"/>
          </a:p>
          <a:p>
            <a:r>
              <a:rPr lang="en-US" sz="1600" b="1" dirty="0">
                <a:latin typeface="Nunito"/>
              </a:rPr>
              <a:t>Create Pull Request</a:t>
            </a:r>
            <a:r>
              <a:rPr lang="en-US" sz="1600" dirty="0">
                <a:latin typeface="Nunito"/>
              </a:rPr>
              <a:t>: On </a:t>
            </a:r>
            <a:r>
              <a:rPr lang="en-US" sz="1600" dirty="0" err="1">
                <a:latin typeface="Nunito"/>
              </a:rPr>
              <a:t>Github</a:t>
            </a:r>
            <a:r>
              <a:rPr lang="en-US" sz="1600" dirty="0">
                <a:latin typeface="Nunito"/>
              </a:rPr>
              <a:t>/other service</a:t>
            </a:r>
            <a:endParaRPr lang="en-US" sz="1600"/>
          </a:p>
          <a:p>
            <a:r>
              <a:rPr lang="en-US" sz="1600" b="1" dirty="0">
                <a:latin typeface="Nunito"/>
              </a:rPr>
              <a:t>Update Local Repository</a:t>
            </a:r>
            <a:r>
              <a:rPr lang="en-US" sz="1600" dirty="0">
                <a:latin typeface="Nunito"/>
              </a:rPr>
              <a:t>: git checkout main, git pull origin main</a:t>
            </a:r>
            <a:endParaRPr lang="en-US" sz="1600"/>
          </a:p>
          <a:p>
            <a:r>
              <a:rPr lang="en-US" sz="1600" b="1" dirty="0">
                <a:latin typeface="Nunito"/>
              </a:rPr>
              <a:t>Delete Branch</a:t>
            </a:r>
            <a:r>
              <a:rPr lang="en-US" sz="1600" dirty="0">
                <a:latin typeface="Nunito"/>
              </a:rPr>
              <a:t>: git branch -d feature-branch-name, git push origin --delete feature-branch-name</a:t>
            </a:r>
            <a:endParaRPr lang="en-US" sz="1600"/>
          </a:p>
          <a:p>
            <a:endParaRPr lang="en-US" sz="1800" dirty="0"/>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p:cNvSpPr>
            <a:spLocks noGrp="1" noRot="1" noChangeAspect="1" noMove="1" noResize="1" noEditPoints="1" noAdjustHandles="1" noChangeArrowheads="1" noChangeShapeType="1" noTextEdit="1"/>
          </p:cNvSpPr>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p:cNvGrpSpPr>
            <a:grpSpLocks noGrp="1" noRot="1" noChangeAspect="1" noMove="1" noResize="1" noUngrp="1"/>
          </p:cNvGrpSpPr>
          <p:nvPr/>
        </p:nvGrpSpPr>
        <p:grpSpPr>
          <a:xfrm>
            <a:off x="0" y="0"/>
            <a:ext cx="12188952" cy="6858000"/>
            <a:chOff x="651279" y="598259"/>
            <a:chExt cx="10889442" cy="5680742"/>
          </a:xfrm>
        </p:grpSpPr>
        <p:sp>
          <p:nvSpPr>
            <p:cNvPr id="14"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Color"/>
          <p:cNvSpPr>
            <a:spLocks noGrp="1" noRot="1" noChangeAspect="1" noMove="1" noResize="1" noEditPoints="1" noAdjustHandles="1" noChangeArrowheads="1" noChangeShapeType="1" noTextEdit="1"/>
          </p:cNvSpPr>
          <p:nvPr/>
        </p:nvSpPr>
        <p:spPr>
          <a:xfrm>
            <a:off x="652804" y="598259"/>
            <a:ext cx="10889442" cy="5680742"/>
          </a:xfrm>
          <a:prstGeom prst="rect">
            <a:avLst/>
          </a:prstGeom>
          <a:solidFill>
            <a:srgbClr val="FB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cartoon character with a black and white background&#10;&#10;Description automatically generated"/>
          <p:cNvPicPr>
            <a:picLocks noChangeAspect="1"/>
          </p:cNvPicPr>
          <p:nvPr/>
        </p:nvPicPr>
        <p:blipFill>
          <a:blip r:embed="rId1"/>
          <a:stretch>
            <a:fillRect/>
          </a:stretch>
        </p:blipFill>
        <p:spPr>
          <a:xfrm>
            <a:off x="1267987" y="915354"/>
            <a:ext cx="10247901" cy="5016526"/>
          </a:xfrm>
          <a:prstGeom prst="rect">
            <a:avLst/>
          </a:prstGeom>
        </p:spPr>
      </p:pic>
      <p:grpSp>
        <p:nvGrpSpPr>
          <p:cNvPr id="19" name="Group 18"/>
          <p:cNvGrpSpPr>
            <a:grpSpLocks noGrp="1" noRot="1" noChangeAspect="1" noMove="1" noResize="1" noUngrp="1"/>
          </p:cNvGrpSpPr>
          <p:nvPr/>
        </p:nvGrpSpPr>
        <p:grpSpPr>
          <a:xfrm>
            <a:off x="1524" y="0"/>
            <a:ext cx="12188952" cy="6858000"/>
            <a:chOff x="0" y="0"/>
            <a:chExt cx="12188952" cy="6858000"/>
          </a:xfrm>
        </p:grpSpPr>
        <p:sp>
          <p:nvSpPr>
            <p:cNvPr id="20" name="Freeform: Shape 19"/>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 name="Content Placeholder 1" descr="Boardroom with solid fill"/>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946638" y="3881195"/>
            <a:ext cx="1561380" cy="157575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a:grpSpLocks noGrp="1" noRot="1" noChangeAspect="1" noMove="1" noResize="1" noUngrp="1"/>
          </p:cNvGrpSpPr>
          <p:nvPr/>
        </p:nvGrpSpPr>
        <p:grpSpPr>
          <a:xfrm>
            <a:off x="1" y="2075420"/>
            <a:ext cx="12048729" cy="4093306"/>
            <a:chOff x="1" y="2075420"/>
            <a:chExt cx="12048729" cy="4093306"/>
          </a:xfrm>
        </p:grpSpPr>
        <p:sp>
          <p:nvSpPr>
            <p:cNvPr id="28" name="Oval 27"/>
            <p:cNvSpPr/>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258846" y="602182"/>
            <a:ext cx="5992547" cy="571186"/>
          </a:xfrm>
          <a:noFill/>
        </p:spPr>
        <p:txBody>
          <a:bodyPr anchor="b">
            <a:normAutofit fontScale="90000"/>
          </a:bodyPr>
          <a:lstStyle/>
          <a:p>
            <a:r>
              <a:rPr lang="en-US" sz="4800">
                <a:solidFill>
                  <a:schemeClr val="bg1"/>
                </a:solidFill>
              </a:rPr>
              <a:t>Why Jenkins  ?</a:t>
            </a:r>
            <a:endParaRPr lang="en-US" sz="4800">
              <a:solidFill>
                <a:schemeClr val="bg1"/>
              </a:solidFill>
            </a:endParaRPr>
          </a:p>
        </p:txBody>
      </p:sp>
      <p:sp>
        <p:nvSpPr>
          <p:cNvPr id="35" name="Rectangle 34"/>
          <p:cNvSpPr>
            <a:spLocks noGrp="1" noRot="1" noChangeAspect="1" noMove="1" noResize="1" noEditPoints="1" noAdjustHandles="1" noChangeArrowheads="1" noChangeShapeType="1" noTextEdit="1"/>
          </p:cNvSpPr>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a:grpSpLocks noGrp="1" noRot="1" noChangeAspect="1" noMove="1" noResize="1" noUngrp="1"/>
          </p:cNvGrpSpPr>
          <p:nvPr/>
        </p:nvGrpSpPr>
        <p:grpSpPr>
          <a:xfrm>
            <a:off x="11259539" y="317578"/>
            <a:ext cx="548640" cy="549007"/>
            <a:chOff x="7029447" y="3514725"/>
            <a:chExt cx="1285875" cy="549007"/>
          </a:xfrm>
        </p:grpSpPr>
        <p:cxnSp>
          <p:nvCxnSpPr>
            <p:cNvPr id="38" name="Straight Connector 37"/>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3" name="Rectangle 42"/>
          <p:cNvSpPr>
            <a:spLocks noGrp="1" noRot="1" noChangeAspect="1" noMove="1" noResize="1" noEditPoints="1" noAdjustHandles="1" noChangeArrowheads="1" noChangeShapeType="1" noTextEdit="1"/>
          </p:cNvSpPr>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a:grpSpLocks noGrp="1" noRot="1" noChangeAspect="1" noMove="1" noResize="1" noUngrp="1"/>
          </p:cNvGrpSpPr>
          <p:nvPr/>
        </p:nvGrpSpPr>
        <p:grpSpPr>
          <a:xfrm rot="5400000">
            <a:off x="616345" y="5940560"/>
            <a:ext cx="1285875" cy="549007"/>
            <a:chOff x="7029447" y="3514725"/>
            <a:chExt cx="1285875" cy="549007"/>
          </a:xfrm>
        </p:grpSpPr>
        <p:cxnSp>
          <p:nvCxnSpPr>
            <p:cNvPr id="46" name="Straight Connector 45"/>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0" name="Graphic 19" descr="Onboarding"/>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5604" y="1385747"/>
            <a:ext cx="3698675" cy="4097818"/>
          </a:xfrm>
          <a:prstGeom prst="rect">
            <a:avLst/>
          </a:prstGeom>
        </p:spPr>
      </p:pic>
      <p:grpSp>
        <p:nvGrpSpPr>
          <p:cNvPr id="51" name="Group 50"/>
          <p:cNvGrpSpPr>
            <a:grpSpLocks noGrp="1" noRot="1" noChangeAspect="1" noMove="1" noResize="1" noUngrp="1"/>
          </p:cNvGrpSpPr>
          <p:nvPr/>
        </p:nvGrpSpPr>
        <p:grpSpPr>
          <a:xfrm rot="16200000">
            <a:off x="447041" y="808145"/>
            <a:ext cx="304800" cy="429768"/>
            <a:chOff x="215328" y="-46937"/>
            <a:chExt cx="304800" cy="2773841"/>
          </a:xfrm>
        </p:grpSpPr>
        <p:cxnSp>
          <p:nvCxnSpPr>
            <p:cNvPr id="52" name="Straight Connector 51"/>
            <p:cNvCxnSpPr/>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a:xfrm>
            <a:off x="4597488" y="1395572"/>
            <a:ext cx="7593914" cy="4768527"/>
          </a:xfrm>
          <a:noFill/>
        </p:spPr>
        <p:txBody>
          <a:bodyPr vert="horz" lIns="91440" tIns="45720" rIns="91440" bIns="45720" rtlCol="0" anchor="t">
            <a:noAutofit/>
          </a:bodyPr>
          <a:lstStyle/>
          <a:p>
            <a:endParaRPr lang="en-US" sz="1000" b="1">
              <a:solidFill>
                <a:schemeClr val="bg1"/>
              </a:solidFill>
              <a:latin typeface="Nunito"/>
            </a:endParaRPr>
          </a:p>
          <a:p>
            <a:r>
              <a:rPr lang="en-US" sz="2000" b="1" dirty="0">
                <a:solidFill>
                  <a:schemeClr val="bg1"/>
                </a:solidFill>
                <a:latin typeface="Nunito"/>
              </a:rPr>
              <a:t>Master CI/CD Pipelines: </a:t>
            </a:r>
            <a:r>
              <a:rPr lang="en-US" sz="2000" dirty="0">
                <a:solidFill>
                  <a:schemeClr val="bg1"/>
                </a:solidFill>
                <a:latin typeface="Nunito"/>
              </a:rPr>
              <a:t>Automate building, testing, and deploying code efficiently.</a:t>
            </a:r>
            <a:endParaRPr lang="en-US" sz="2000" dirty="0">
              <a:solidFill>
                <a:schemeClr val="bg1"/>
              </a:solidFill>
            </a:endParaRPr>
          </a:p>
          <a:p>
            <a:r>
              <a:rPr lang="en-US" sz="2000" b="1" dirty="0">
                <a:solidFill>
                  <a:schemeClr val="bg1"/>
                </a:solidFill>
                <a:latin typeface="Nunito"/>
              </a:rPr>
              <a:t>In-Demand DevOps Skill:</a:t>
            </a:r>
            <a:r>
              <a:rPr lang="en-US" sz="2000" dirty="0">
                <a:solidFill>
                  <a:schemeClr val="bg1"/>
                </a:solidFill>
                <a:latin typeface="Nunito"/>
              </a:rPr>
              <a:t> Jenkins knowledge is valuable for roles like DevOps Engineer and Build Engineer.</a:t>
            </a:r>
            <a:endParaRPr lang="en-US" sz="2000" dirty="0">
              <a:solidFill>
                <a:schemeClr val="bg1"/>
              </a:solidFill>
            </a:endParaRPr>
          </a:p>
          <a:p>
            <a:r>
              <a:rPr lang="en-US" sz="2000" b="1" dirty="0">
                <a:solidFill>
                  <a:schemeClr val="bg1"/>
                </a:solidFill>
                <a:latin typeface="Nunito"/>
              </a:rPr>
              <a:t>Automate Repetitive Tasks:</a:t>
            </a:r>
            <a:r>
              <a:rPr lang="en-US" sz="2000" dirty="0">
                <a:solidFill>
                  <a:schemeClr val="bg1"/>
                </a:solidFill>
                <a:latin typeface="Nunito"/>
              </a:rPr>
              <a:t> Save time and reduce human error in software development.</a:t>
            </a:r>
            <a:endParaRPr lang="en-US" sz="2000" dirty="0">
              <a:solidFill>
                <a:schemeClr val="bg1"/>
              </a:solidFill>
            </a:endParaRPr>
          </a:p>
          <a:p>
            <a:r>
              <a:rPr lang="en-US" sz="2000" b="1" dirty="0">
                <a:solidFill>
                  <a:schemeClr val="bg1"/>
                </a:solidFill>
                <a:latin typeface="Nunito"/>
              </a:rPr>
              <a:t>Wide Tool Integration: </a:t>
            </a:r>
            <a:r>
              <a:rPr lang="en-US" sz="2000" dirty="0">
                <a:solidFill>
                  <a:schemeClr val="bg1"/>
                </a:solidFill>
                <a:latin typeface="Nunito"/>
              </a:rPr>
              <a:t>Works with numerous tools like Git, Maven, Docker, and Kubernetes.</a:t>
            </a:r>
            <a:endParaRPr lang="en-US" sz="2000" dirty="0">
              <a:solidFill>
                <a:schemeClr val="bg1"/>
              </a:solidFill>
            </a:endParaRPr>
          </a:p>
          <a:p>
            <a:r>
              <a:rPr lang="en-US" sz="2000" b="1" dirty="0">
                <a:solidFill>
                  <a:schemeClr val="bg1"/>
                </a:solidFill>
                <a:latin typeface="Nunito"/>
              </a:rPr>
              <a:t>Boost Team Collaboration:</a:t>
            </a:r>
            <a:r>
              <a:rPr lang="en-US" sz="2000" dirty="0">
                <a:solidFill>
                  <a:schemeClr val="bg1"/>
                </a:solidFill>
                <a:latin typeface="Nunito"/>
              </a:rPr>
              <a:t> Facilitates continuous integration and feedback, improving team workflows.</a:t>
            </a:r>
            <a:endParaRPr lang="en-US" sz="2000" dirty="0">
              <a:solidFill>
                <a:schemeClr val="bg1"/>
              </a:solidFill>
            </a:endParaRPr>
          </a:p>
          <a:p>
            <a:r>
              <a:rPr lang="en-US" sz="2000" b="1" dirty="0">
                <a:solidFill>
                  <a:schemeClr val="bg1"/>
                </a:solidFill>
                <a:latin typeface="Nunito"/>
              </a:rPr>
              <a:t>Scalability:</a:t>
            </a:r>
            <a:r>
              <a:rPr lang="en-US" sz="2000" dirty="0">
                <a:solidFill>
                  <a:schemeClr val="bg1"/>
                </a:solidFill>
                <a:latin typeface="Nunito"/>
              </a:rPr>
              <a:t> Supports large-scale projects with distributed builds.</a:t>
            </a:r>
            <a:endParaRPr lang="en-US" sz="2000" dirty="0">
              <a:solidFill>
                <a:schemeClr val="bg1"/>
              </a:solidFill>
            </a:endParaRPr>
          </a:p>
          <a:p>
            <a:r>
              <a:rPr lang="en-US" sz="2000" b="1" dirty="0">
                <a:solidFill>
                  <a:schemeClr val="bg1"/>
                </a:solidFill>
                <a:latin typeface="Nunito"/>
              </a:rPr>
              <a:t>Career Growth:</a:t>
            </a:r>
            <a:r>
              <a:rPr lang="en-US" sz="2000" dirty="0">
                <a:solidFill>
                  <a:schemeClr val="bg1"/>
                </a:solidFill>
                <a:latin typeface="Nunito"/>
              </a:rPr>
              <a:t> High demand for Jenkins expertise opens better job opportunities.</a:t>
            </a:r>
            <a:endParaRPr lang="en-US" sz="2000" dirty="0">
              <a:solidFill>
                <a:schemeClr val="bg1"/>
              </a:solidFill>
            </a:endParaRPr>
          </a:p>
          <a:p>
            <a:endParaRPr lang="en-US" sz="10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977976" cy="1454051"/>
          </a:xfrm>
        </p:spPr>
        <p:txBody>
          <a:bodyPr>
            <a:normAutofit/>
          </a:bodyPr>
          <a:lstStyle/>
          <a:p>
            <a:br>
              <a:rPr lang="en-US" sz="3600" b="1">
                <a:solidFill>
                  <a:schemeClr val="tx2"/>
                </a:solidFill>
                <a:latin typeface="Montserrat"/>
              </a:rPr>
            </a:br>
            <a:r>
              <a:rPr lang="en-US" sz="3600" b="1">
                <a:solidFill>
                  <a:schemeClr val="tx2"/>
                </a:solidFill>
                <a:latin typeface="Montserrat"/>
              </a:rPr>
              <a:t>What is GitHub?</a:t>
            </a:r>
            <a:endParaRPr lang="en-US" sz="3600" b="1">
              <a:solidFill>
                <a:schemeClr val="tx2"/>
              </a:solidFill>
            </a:endParaRPr>
          </a:p>
          <a:p>
            <a:endParaRPr lang="en-US" sz="3600">
              <a:solidFill>
                <a:schemeClr val="tx2"/>
              </a:solidFill>
            </a:endParaRPr>
          </a:p>
        </p:txBody>
      </p:sp>
      <p:sp>
        <p:nvSpPr>
          <p:cNvPr id="3" name="Content Placeholder 2"/>
          <p:cNvSpPr>
            <a:spLocks noGrp="1"/>
          </p:cNvSpPr>
          <p:nvPr>
            <p:ph idx="1"/>
          </p:nvPr>
        </p:nvSpPr>
        <p:spPr>
          <a:xfrm>
            <a:off x="804672" y="581381"/>
            <a:ext cx="4977578" cy="5479590"/>
          </a:xfrm>
        </p:spPr>
        <p:txBody>
          <a:bodyPr vert="horz" lIns="91440" tIns="45720" rIns="91440" bIns="45720" rtlCol="0" anchor="ctr">
            <a:normAutofit/>
          </a:bodyPr>
          <a:lstStyle/>
          <a:p>
            <a:endParaRPr lang="en-US" sz="1800" b="1">
              <a:solidFill>
                <a:schemeClr val="tx2"/>
              </a:solidFill>
              <a:latin typeface="Nunito"/>
            </a:endParaRPr>
          </a:p>
          <a:p>
            <a:r>
              <a:rPr lang="en-US" sz="2000" b="1" dirty="0">
                <a:solidFill>
                  <a:schemeClr val="tx2"/>
                </a:solidFill>
                <a:latin typeface="Nunito"/>
              </a:rPr>
              <a:t>GitHub</a:t>
            </a:r>
            <a:r>
              <a:rPr lang="en-US" sz="2000" dirty="0">
                <a:solidFill>
                  <a:schemeClr val="tx2"/>
                </a:solidFill>
                <a:latin typeface="Nunito"/>
              </a:rPr>
              <a:t> is a web-based platform that uses Git, a version control system, to help developers manage and track changes in their code. </a:t>
            </a:r>
            <a:endParaRPr lang="en-US" sz="2000" dirty="0">
              <a:solidFill>
                <a:schemeClr val="tx2"/>
              </a:solidFill>
              <a:latin typeface="Montserrat"/>
            </a:endParaRPr>
          </a:p>
          <a:p>
            <a:r>
              <a:rPr lang="en-US" sz="2000" dirty="0">
                <a:solidFill>
                  <a:schemeClr val="tx2"/>
                </a:solidFill>
                <a:latin typeface="Nunito"/>
              </a:rPr>
              <a:t>It allows multiple people to collaborate on a project, track revisions, and contribute to code from anywhere in the world. GitHub  offers both free and paid plans, catering to individuals and large organizations alike.</a:t>
            </a:r>
            <a:endParaRPr lang="en-US" sz="2000" dirty="0">
              <a:solidFill>
                <a:schemeClr val="tx2"/>
              </a:solidFill>
              <a:latin typeface="Montserrat"/>
            </a:endParaRPr>
          </a:p>
        </p:txBody>
      </p:sp>
      <p:grpSp>
        <p:nvGrpSpPr>
          <p:cNvPr id="14" name="Group 13"/>
          <p:cNvGrpSpPr>
            <a:grpSpLocks noGrp="1" noRot="1" noChangeAspect="1" noMove="1" noResize="1" noUngrp="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abl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21726" y="1629089"/>
            <a:ext cx="3620021" cy="362002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4105" y="802955"/>
            <a:ext cx="4977976" cy="619480"/>
          </a:xfrm>
        </p:spPr>
        <p:txBody>
          <a:bodyPr>
            <a:normAutofit fontScale="90000"/>
          </a:bodyPr>
          <a:lstStyle/>
          <a:p>
            <a:br>
              <a:rPr lang="en-US" sz="3600">
                <a:solidFill>
                  <a:schemeClr val="tx2"/>
                </a:solidFill>
                <a:latin typeface="Montserrat"/>
              </a:rPr>
            </a:br>
            <a:r>
              <a:rPr lang="en-US" sz="3600" b="1">
                <a:solidFill>
                  <a:schemeClr val="tx2"/>
                </a:solidFill>
                <a:latin typeface="Montserrat"/>
              </a:rPr>
              <a:t> Benefits of GitHub</a:t>
            </a:r>
            <a:endParaRPr lang="en-US" sz="3600" b="1">
              <a:solidFill>
                <a:schemeClr val="tx2"/>
              </a:solidFill>
            </a:endParaRPr>
          </a:p>
          <a:p>
            <a:endParaRPr lang="en-US" sz="3600">
              <a:solidFill>
                <a:schemeClr val="tx2"/>
              </a:solidFill>
            </a:endParaRPr>
          </a:p>
        </p:txBody>
      </p:sp>
      <p:pic>
        <p:nvPicPr>
          <p:cNvPr id="7" name="Graphic 6"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86951" y="1793846"/>
            <a:ext cx="3620021" cy="3620021"/>
          </a:xfrm>
          <a:prstGeom prst="rect">
            <a:avLst/>
          </a:prstGeom>
        </p:spPr>
      </p:pic>
      <p:sp>
        <p:nvSpPr>
          <p:cNvPr id="3" name="Content Placeholder 2"/>
          <p:cNvSpPr>
            <a:spLocks noGrp="1"/>
          </p:cNvSpPr>
          <p:nvPr>
            <p:ph idx="1"/>
          </p:nvPr>
        </p:nvSpPr>
        <p:spPr>
          <a:xfrm>
            <a:off x="6090574" y="2052891"/>
            <a:ext cx="4977578" cy="4008080"/>
          </a:xfrm>
        </p:spPr>
        <p:txBody>
          <a:bodyPr vert="horz" lIns="91440" tIns="45720" rIns="91440" bIns="45720" rtlCol="0" anchor="ctr">
            <a:noAutofit/>
          </a:bodyPr>
          <a:lstStyle/>
          <a:p>
            <a:endParaRPr lang="en-US" sz="1100">
              <a:solidFill>
                <a:schemeClr val="tx2"/>
              </a:solidFill>
              <a:latin typeface="Montserrat"/>
            </a:endParaRPr>
          </a:p>
          <a:p>
            <a:r>
              <a:rPr lang="en-US" sz="1600" dirty="0">
                <a:solidFill>
                  <a:schemeClr val="tx2"/>
                </a:solidFill>
                <a:latin typeface="Montserrat"/>
              </a:rPr>
              <a:t>GitHub can be separated as the Git and the Hub. GitHub service includes access controls as well as collaboration features like task management, repository hosting, and team management.</a:t>
            </a:r>
            <a:endParaRPr lang="en-US" sz="1600" dirty="0">
              <a:solidFill>
                <a:schemeClr val="tx2"/>
              </a:solidFill>
            </a:endParaRPr>
          </a:p>
          <a:p>
            <a:r>
              <a:rPr lang="en-US" sz="1600" dirty="0">
                <a:solidFill>
                  <a:schemeClr val="tx2"/>
                </a:solidFill>
                <a:latin typeface="Montserrat"/>
              </a:rPr>
              <a:t>The key benefits of GitHub are as follows.</a:t>
            </a:r>
            <a:endParaRPr lang="en-US" sz="1600" dirty="0">
              <a:solidFill>
                <a:schemeClr val="tx2"/>
              </a:solidFill>
            </a:endParaRPr>
          </a:p>
          <a:p>
            <a:r>
              <a:rPr lang="en-US" sz="1600" dirty="0">
                <a:solidFill>
                  <a:schemeClr val="tx2"/>
                </a:solidFill>
                <a:latin typeface="Montserrat"/>
              </a:rPr>
              <a:t>It is easy to contribute to open source projects via GitHub.</a:t>
            </a:r>
            <a:endParaRPr lang="en-US" sz="1600" dirty="0">
              <a:solidFill>
                <a:schemeClr val="tx2"/>
              </a:solidFill>
            </a:endParaRPr>
          </a:p>
          <a:p>
            <a:r>
              <a:rPr lang="en-US" sz="1600" dirty="0">
                <a:solidFill>
                  <a:schemeClr val="tx2"/>
                </a:solidFill>
                <a:latin typeface="Montserrat"/>
              </a:rPr>
              <a:t>It helps to create an excellent document.</a:t>
            </a:r>
            <a:endParaRPr lang="en-US" sz="1600" dirty="0">
              <a:solidFill>
                <a:schemeClr val="tx2"/>
              </a:solidFill>
            </a:endParaRPr>
          </a:p>
          <a:p>
            <a:r>
              <a:rPr lang="en-US" sz="1600" dirty="0">
                <a:solidFill>
                  <a:schemeClr val="tx2"/>
                </a:solidFill>
                <a:latin typeface="Montserrat"/>
              </a:rPr>
              <a:t>You can attract recruiter by showing off your work. If you have a profile on GitHub, you will have a higher chance of being recruited.</a:t>
            </a:r>
            <a:endParaRPr lang="en-US" sz="1600" dirty="0">
              <a:solidFill>
                <a:schemeClr val="tx2"/>
              </a:solidFill>
            </a:endParaRPr>
          </a:p>
          <a:p>
            <a:r>
              <a:rPr lang="en-US" sz="1600" dirty="0">
                <a:solidFill>
                  <a:schemeClr val="tx2"/>
                </a:solidFill>
                <a:latin typeface="Montserrat"/>
              </a:rPr>
              <a:t>It allows your work to get out there in front of the public.</a:t>
            </a:r>
            <a:endParaRPr lang="en-US" sz="1600" dirty="0">
              <a:solidFill>
                <a:schemeClr val="tx2"/>
              </a:solidFill>
            </a:endParaRPr>
          </a:p>
          <a:p>
            <a:r>
              <a:rPr lang="en-US" sz="1600" dirty="0">
                <a:solidFill>
                  <a:schemeClr val="tx2"/>
                </a:solidFill>
                <a:latin typeface="Montserrat"/>
              </a:rPr>
              <a:t>You can track changes in your code across versions.</a:t>
            </a:r>
            <a:endParaRPr lang="en-US" sz="1600" dirty="0">
              <a:solidFill>
                <a:schemeClr val="tx2"/>
              </a:solidFill>
            </a:endParaRPr>
          </a:p>
          <a:p>
            <a:endParaRPr lang="en-US" sz="1600" dirty="0">
              <a:solidFill>
                <a:schemeClr val="tx2"/>
              </a:solidFill>
            </a:endParaRPr>
          </a:p>
        </p:txBody>
      </p:sp>
      <p:grpSp>
        <p:nvGrpSpPr>
          <p:cNvPr id="14" name="Group 13"/>
          <p:cNvGrpSpPr>
            <a:grpSpLocks noGrp="1" noRot="1" noChangeAspect="1" noMove="1" noResize="1" noUngrp="1"/>
          </p:cNvGrpSpPr>
          <p:nvPr/>
        </p:nvGrpSpPr>
        <p:grpSpPr>
          <a:xfrm flipH="1">
            <a:off x="2635" y="52996"/>
            <a:ext cx="5928607" cy="6805005"/>
            <a:chOff x="6095999" y="52996"/>
            <a:chExt cx="6093363" cy="6805005"/>
          </a:xfrm>
          <a:solidFill>
            <a:schemeClr val="accent5">
              <a:alpha val="10000"/>
            </a:schemeClr>
          </a:solidFill>
        </p:grpSpPr>
        <p:sp>
          <p:nvSpPr>
            <p:cNvPr id="15" name="Freeform: Shape 14"/>
            <p:cNvSpPr/>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38200" y="339246"/>
            <a:ext cx="6234229" cy="966129"/>
          </a:xfrm>
        </p:spPr>
        <p:txBody>
          <a:bodyPr anchor="b">
            <a:normAutofit/>
          </a:bodyPr>
          <a:lstStyle/>
          <a:p>
            <a:pPr algn="r"/>
            <a:r>
              <a:rPr lang="en-US" b="1" dirty="0">
                <a:solidFill>
                  <a:schemeClr val="bg1"/>
                </a:solidFill>
              </a:rPr>
              <a:t>Key Features of   GitHub</a:t>
            </a:r>
            <a:r>
              <a:rPr lang="en-US" dirty="0">
                <a:solidFill>
                  <a:schemeClr val="bg1"/>
                </a:solidFill>
              </a:rPr>
              <a:t> </a:t>
            </a:r>
            <a:endParaRPr lang="en-US" dirty="0">
              <a:solidFill>
                <a:schemeClr val="bg1"/>
              </a:solidFill>
            </a:endParaRPr>
          </a:p>
        </p:txBody>
      </p:sp>
      <p:cxnSp>
        <p:nvCxnSpPr>
          <p:cNvPr id="23" name="Straight Connector 22"/>
          <p:cNvCxnSpPr>
            <a:cxnSpLocks noGrp="1" noRot="1" noChangeAspect="1" noMove="1" noResize="1" noEditPoints="1" noAdjustHandles="1" noChangeArrowheads="1" noChangeShapeType="1"/>
          </p:cNvCxnSpPr>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5045" y="1708844"/>
            <a:ext cx="10815646" cy="4216257"/>
          </a:xfrm>
        </p:spPr>
        <p:txBody>
          <a:bodyPr vert="horz" lIns="91440" tIns="45720" rIns="91440" bIns="45720" rtlCol="0" anchor="t">
            <a:noAutofit/>
          </a:bodyPr>
          <a:lstStyle/>
          <a:p>
            <a:r>
              <a:rPr lang="en-US" sz="1200" dirty="0">
                <a:solidFill>
                  <a:schemeClr val="bg1"/>
                </a:solidFill>
                <a:latin typeface="Nunito"/>
              </a:rPr>
              <a:t>1.</a:t>
            </a:r>
            <a:r>
              <a:rPr lang="en-US" sz="1200" b="1" dirty="0">
                <a:solidFill>
                  <a:schemeClr val="bg1"/>
                </a:solidFill>
                <a:latin typeface="Nunito"/>
              </a:rPr>
              <a:t> Version Control</a:t>
            </a:r>
            <a:endParaRPr lang="en-US" sz="1200" b="1" dirty="0">
              <a:solidFill>
                <a:schemeClr val="bg1"/>
              </a:solidFill>
            </a:endParaRPr>
          </a:p>
          <a:p>
            <a:r>
              <a:rPr lang="en-US" sz="1200" dirty="0">
                <a:solidFill>
                  <a:schemeClr val="bg1"/>
                </a:solidFill>
                <a:latin typeface="Nunito"/>
              </a:rPr>
              <a:t>GitHub’s core functionality is based on Git, which allows you to keep track of changes in your code over time. This means you can always revert to a previous version if something goes wrong, compare different versions, and understand the history of your project.</a:t>
            </a:r>
            <a:endParaRPr lang="en-US" sz="1200">
              <a:solidFill>
                <a:schemeClr val="bg1"/>
              </a:solidFill>
            </a:endParaRPr>
          </a:p>
          <a:p>
            <a:r>
              <a:rPr lang="en-US" sz="1200" b="1" dirty="0">
                <a:solidFill>
                  <a:schemeClr val="bg1"/>
                </a:solidFill>
                <a:latin typeface="Nunito"/>
              </a:rPr>
              <a:t>2. Repositories</a:t>
            </a:r>
            <a:endParaRPr lang="en-US" sz="1200" b="1">
              <a:solidFill>
                <a:schemeClr val="bg1"/>
              </a:solidFill>
            </a:endParaRPr>
          </a:p>
          <a:p>
            <a:r>
              <a:rPr lang="en-US" sz="1200" dirty="0">
                <a:solidFill>
                  <a:schemeClr val="bg1"/>
                </a:solidFill>
                <a:latin typeface="Nunito"/>
              </a:rPr>
              <a:t>A repository (or repo) is a central place where all the files for a project are stored. Each repository can hold multiple files and folders, and it tracks the history of every change made. Repositories can be public (accessible to everyone) or private (restricted access).</a:t>
            </a:r>
            <a:endParaRPr lang="en-US" sz="1200">
              <a:solidFill>
                <a:schemeClr val="bg1"/>
              </a:solidFill>
            </a:endParaRPr>
          </a:p>
          <a:p>
            <a:r>
              <a:rPr lang="en-US" sz="1200" b="1" dirty="0">
                <a:solidFill>
                  <a:schemeClr val="bg1"/>
                </a:solidFill>
                <a:latin typeface="Nunito"/>
              </a:rPr>
              <a:t>3. Branches</a:t>
            </a:r>
            <a:endParaRPr lang="en-US" sz="1200" b="1">
              <a:solidFill>
                <a:schemeClr val="bg1"/>
              </a:solidFill>
            </a:endParaRPr>
          </a:p>
          <a:p>
            <a:r>
              <a:rPr lang="en-US" sz="1200" dirty="0">
                <a:solidFill>
                  <a:schemeClr val="bg1"/>
                </a:solidFill>
                <a:latin typeface="Nunito"/>
              </a:rPr>
              <a:t>Branches are a crucial feature in GitHub that enable parallel development. You can create a branch to work on a new feature or fix a bug without affecting the main codebase. Once your changes are ready, you can merge the branch back into the main branch.</a:t>
            </a:r>
            <a:endParaRPr lang="en-US" sz="1200">
              <a:solidFill>
                <a:schemeClr val="bg1"/>
              </a:solidFill>
            </a:endParaRPr>
          </a:p>
          <a:p>
            <a:r>
              <a:rPr lang="en-US" sz="1200" dirty="0">
                <a:solidFill>
                  <a:schemeClr val="bg1"/>
                </a:solidFill>
                <a:latin typeface="Nunito"/>
              </a:rPr>
              <a:t>4. </a:t>
            </a:r>
            <a:r>
              <a:rPr lang="en-US" sz="1200" b="1" dirty="0">
                <a:solidFill>
                  <a:schemeClr val="bg1"/>
                </a:solidFill>
                <a:latin typeface="Nunito"/>
              </a:rPr>
              <a:t>Pull Requests</a:t>
            </a:r>
            <a:endParaRPr lang="en-US" sz="1200">
              <a:solidFill>
                <a:schemeClr val="bg1"/>
              </a:solidFill>
            </a:endParaRPr>
          </a:p>
          <a:p>
            <a:r>
              <a:rPr lang="en-US" sz="1200" dirty="0">
                <a:solidFill>
                  <a:schemeClr val="bg1"/>
                </a:solidFill>
                <a:latin typeface="Nunito"/>
              </a:rPr>
              <a:t>Pull requests are a way to propose changes to a repository. When you submit a pull request, you’re asking the project maintainers to review and merge your changes into the main codebase. This feature promotes collaboration and ensures code quality through peer review.</a:t>
            </a:r>
            <a:endParaRPr lang="en-US" sz="1200">
              <a:solidFill>
                <a:schemeClr val="bg1"/>
              </a:solidFill>
            </a:endParaRPr>
          </a:p>
          <a:p>
            <a:r>
              <a:rPr lang="en-US" sz="1200" dirty="0">
                <a:solidFill>
                  <a:schemeClr val="bg1"/>
                </a:solidFill>
                <a:latin typeface="Nunito"/>
              </a:rPr>
              <a:t>5. </a:t>
            </a:r>
            <a:r>
              <a:rPr lang="en-US" sz="1200" b="1" dirty="0">
                <a:solidFill>
                  <a:schemeClr val="bg1"/>
                </a:solidFill>
                <a:latin typeface="Nunito"/>
              </a:rPr>
              <a:t>Issues and Project Management</a:t>
            </a:r>
            <a:endParaRPr lang="en-US" sz="1200">
              <a:solidFill>
                <a:schemeClr val="bg1"/>
              </a:solidFill>
            </a:endParaRPr>
          </a:p>
          <a:p>
            <a:r>
              <a:rPr lang="en-US" sz="1200" dirty="0">
                <a:solidFill>
                  <a:schemeClr val="bg1"/>
                </a:solidFill>
                <a:latin typeface="Nunito"/>
              </a:rPr>
              <a:t>GitHub provides tools to track bugs, enhancements, and other tasks through the Issues feature. You can create issues, assign them to team members, and track their progress. GitHub also offers project boards for more advanced project management.</a:t>
            </a:r>
            <a:endParaRPr lang="en-US" sz="1200">
              <a:solidFill>
                <a:schemeClr val="bg1"/>
              </a:solidFill>
            </a:endParaRPr>
          </a:p>
          <a:p>
            <a:r>
              <a:rPr lang="en-US" sz="1200" dirty="0">
                <a:solidFill>
                  <a:schemeClr val="bg1"/>
                </a:solidFill>
                <a:latin typeface="Nunito"/>
              </a:rPr>
              <a:t>6. </a:t>
            </a:r>
            <a:r>
              <a:rPr lang="en-US" sz="1200" b="1" dirty="0">
                <a:solidFill>
                  <a:schemeClr val="bg1"/>
                </a:solidFill>
                <a:latin typeface="Nunito"/>
              </a:rPr>
              <a:t>Actions and Automation</a:t>
            </a:r>
            <a:endParaRPr lang="en-US" sz="1200">
              <a:solidFill>
                <a:schemeClr val="bg1"/>
              </a:solidFill>
            </a:endParaRPr>
          </a:p>
          <a:p>
            <a:r>
              <a:rPr lang="en-US" sz="1200" dirty="0">
                <a:solidFill>
                  <a:schemeClr val="bg1"/>
                </a:solidFill>
                <a:latin typeface="Nunito"/>
              </a:rPr>
              <a:t>GitHub Actions allow you to automate workflows, such as running tests or deploying code, directly from your repository. This feature enhances productivity and ensures consistency across development processes.</a:t>
            </a:r>
            <a:endParaRPr lang="en-US" sz="1200" dirty="0">
              <a:solidFill>
                <a:schemeClr val="bg1"/>
              </a:solidFill>
            </a:endParaRPr>
          </a:p>
          <a:p>
            <a:endParaRPr lang="en-US" sz="800">
              <a:solidFill>
                <a:schemeClr val="bg1"/>
              </a:solidFill>
            </a:endParaRPr>
          </a:p>
        </p:txBody>
      </p:sp>
      <p:sp>
        <p:nvSpPr>
          <p:cNvPr id="24" name="Rectangle 23"/>
          <p:cNvSpPr>
            <a:spLocks noGrp="1" noRot="1" noChangeAspect="1" noMove="1" noResize="1" noEditPoints="1" noAdjustHandles="1" noChangeArrowheads="1" noChangeShapeType="1" noTextEdit="1"/>
          </p:cNvSpPr>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computer network&#10;&#10;Description automatically generated"/>
          <p:cNvPicPr>
            <a:picLocks noGrp="1" noChangeAspect="1"/>
          </p:cNvPicPr>
          <p:nvPr>
            <p:ph idx="1"/>
          </p:nvPr>
        </p:nvPicPr>
        <p:blipFill>
          <a:blip r:embed="rId1"/>
          <a:stretch>
            <a:fillRect/>
          </a:stretch>
        </p:blipFill>
        <p:spPr>
          <a:xfrm>
            <a:off x="2159840" y="457200"/>
            <a:ext cx="7872319" cy="5943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19217" y="-1"/>
            <a:ext cx="5213267" cy="6883030"/>
            <a:chOff x="-19217" y="-1"/>
            <a:chExt cx="5213267" cy="6883030"/>
          </a:xfrm>
        </p:grpSpPr>
        <p:sp>
          <p:nvSpPr>
            <p:cNvPr id="10" name="Rectangle 9"/>
            <p:cNvSpPr/>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p:cNvSpPr/>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55484" y="739835"/>
            <a:ext cx="3702580" cy="1616203"/>
          </a:xfrm>
        </p:spPr>
        <p:txBody>
          <a:bodyPr anchor="b">
            <a:normAutofit/>
          </a:bodyPr>
          <a:lstStyle/>
          <a:p>
            <a:br>
              <a:rPr lang="en-US" sz="2700">
                <a:solidFill>
                  <a:srgbClr val="FFFFFF"/>
                </a:solidFill>
                <a:latin typeface="Nunito"/>
              </a:rPr>
            </a:br>
            <a:br>
              <a:rPr lang="en-US" sz="2700">
                <a:solidFill>
                  <a:srgbClr val="FFFFFF"/>
                </a:solidFill>
                <a:latin typeface="Nunito"/>
              </a:rPr>
            </a:br>
            <a:r>
              <a:rPr lang="en-US" sz="2700" b="1">
                <a:solidFill>
                  <a:srgbClr val="FFFFFF"/>
                </a:solidFill>
                <a:latin typeface="Nunito"/>
              </a:rPr>
              <a:t>Creating a GitHub Account</a:t>
            </a:r>
            <a:endParaRPr lang="en-US" sz="2700" b="1">
              <a:solidFill>
                <a:srgbClr val="FFFFFF"/>
              </a:solidFill>
            </a:endParaRPr>
          </a:p>
          <a:p>
            <a:endParaRPr lang="en-US" sz="2700" b="1">
              <a:solidFill>
                <a:srgbClr val="FFFFFF"/>
              </a:solidFill>
            </a:endParaRPr>
          </a:p>
        </p:txBody>
      </p:sp>
      <p:sp>
        <p:nvSpPr>
          <p:cNvPr id="3" name="Content Placeholder 2"/>
          <p:cNvSpPr>
            <a:spLocks noGrp="1"/>
          </p:cNvSpPr>
          <p:nvPr>
            <p:ph idx="1"/>
          </p:nvPr>
        </p:nvSpPr>
        <p:spPr>
          <a:xfrm>
            <a:off x="755484" y="2459116"/>
            <a:ext cx="3702579" cy="3524823"/>
          </a:xfrm>
        </p:spPr>
        <p:txBody>
          <a:bodyPr vert="horz" lIns="91440" tIns="45720" rIns="91440" bIns="45720" rtlCol="0">
            <a:normAutofit/>
          </a:bodyPr>
          <a:lstStyle/>
          <a:p>
            <a:r>
              <a:rPr lang="en-US" sz="2000" b="1">
                <a:solidFill>
                  <a:srgbClr val="FFFFFF"/>
                </a:solidFill>
                <a:latin typeface="Nunito"/>
              </a:rPr>
              <a:t>Step 1:</a:t>
            </a:r>
            <a:r>
              <a:rPr lang="en-US" sz="2000">
                <a:solidFill>
                  <a:srgbClr val="FFFFFF"/>
                </a:solidFill>
                <a:latin typeface="Nunito"/>
              </a:rPr>
              <a:t> Go to </a:t>
            </a:r>
            <a:r>
              <a:rPr lang="en-US" sz="2000" u="sng">
                <a:solidFill>
                  <a:srgbClr val="FFFFFF"/>
                </a:solidFill>
                <a:latin typeface="Nunito"/>
                <a:hlinkClick r:id="rId1"/>
              </a:rPr>
              <a:t>github.com</a:t>
            </a:r>
            <a:r>
              <a:rPr lang="en-US" sz="2000">
                <a:solidFill>
                  <a:srgbClr val="FFFFFF"/>
                </a:solidFill>
                <a:latin typeface="Nunito"/>
              </a:rPr>
              <a:t> and enter the required user credentials asked on the site and then click on the SignUp for GitHub button.</a:t>
            </a:r>
            <a:endParaRPr lang="en-US" sz="2000">
              <a:solidFill>
                <a:srgbClr val="FFFFFF"/>
              </a:solidFill>
              <a:latin typeface="Nunito"/>
            </a:endParaRPr>
          </a:p>
          <a:p>
            <a:endParaRPr lang="en-US" sz="2000">
              <a:solidFill>
                <a:srgbClr val="FFFFFF"/>
              </a:solidFill>
              <a:latin typeface="Nunito"/>
            </a:endParaRPr>
          </a:p>
        </p:txBody>
      </p:sp>
      <p:pic>
        <p:nvPicPr>
          <p:cNvPr id="4" name="Picture 3" descr="A screenshot of a computer&#10;&#10;Description automatically generated"/>
          <p:cNvPicPr>
            <a:picLocks noChangeAspect="1"/>
          </p:cNvPicPr>
          <p:nvPr/>
        </p:nvPicPr>
        <p:blipFill>
          <a:blip r:embed="rId2"/>
          <a:stretch>
            <a:fillRect/>
          </a:stretch>
        </p:blipFill>
        <p:spPr>
          <a:xfrm>
            <a:off x="6005304" y="1908280"/>
            <a:ext cx="5407002" cy="30414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p:cNvSpPr>
            <a:spLocks noGrp="1" noRot="1" noChangeAspect="1" noMove="1" noResize="1" noEditPoints="1" noAdjustHandles="1" noChangeArrowheads="1" noChangeShapeType="1" noTextEdit="1"/>
          </p:cNvSpPr>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a:grpSpLocks noGrp="1" noRot="1" noChangeAspect="1" noMove="1" noResize="1" noUngrp="1"/>
          </p:cNvGrpSpPr>
          <p:nvPr/>
        </p:nvGrpSpPr>
        <p:grpSpPr>
          <a:xfrm>
            <a:off x="0" y="0"/>
            <a:ext cx="12188952" cy="6858000"/>
            <a:chOff x="651279" y="598259"/>
            <a:chExt cx="10889442" cy="5680742"/>
          </a:xfrm>
        </p:grpSpPr>
        <p:sp>
          <p:nvSpPr>
            <p:cNvPr id="12"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Color"/>
          <p:cNvSpPr>
            <a:spLocks noGrp="1" noRot="1" noChangeAspect="1" noMove="1" noResize="1" noEditPoints="1" noAdjustHandles="1" noChangeArrowheads="1" noChangeShapeType="1" noTextEdit="1"/>
          </p:cNvSpPr>
          <p:nvPr/>
        </p:nvSpPr>
        <p:spPr>
          <a:xfrm>
            <a:off x="652804" y="598259"/>
            <a:ext cx="10889442" cy="5680742"/>
          </a:xfrm>
          <a:prstGeom prst="rect">
            <a:avLst/>
          </a:prstGeom>
          <a:solidFill>
            <a:srgbClr val="FEA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omputer&#10;&#10;Description automatically generated"/>
          <p:cNvPicPr>
            <a:picLocks noChangeAspect="1"/>
          </p:cNvPicPr>
          <p:nvPr/>
        </p:nvPicPr>
        <p:blipFill>
          <a:blip r:embed="rId1"/>
          <a:stretch>
            <a:fillRect/>
          </a:stretch>
        </p:blipFill>
        <p:spPr>
          <a:xfrm>
            <a:off x="4747307" y="1536128"/>
            <a:ext cx="6711072" cy="3774977"/>
          </a:xfrm>
          <a:prstGeom prst="rect">
            <a:avLst/>
          </a:prstGeom>
        </p:spPr>
      </p:pic>
      <p:grpSp>
        <p:nvGrpSpPr>
          <p:cNvPr id="17" name="Group 16"/>
          <p:cNvGrpSpPr>
            <a:grpSpLocks noGrp="1" noRot="1" noChangeAspect="1" noMove="1" noResize="1" noUngrp="1"/>
          </p:cNvGrpSpPr>
          <p:nvPr/>
        </p:nvGrpSpPr>
        <p:grpSpPr>
          <a:xfrm>
            <a:off x="1524" y="0"/>
            <a:ext cx="12188952" cy="6858000"/>
            <a:chOff x="0" y="0"/>
            <a:chExt cx="12188952" cy="6858000"/>
          </a:xfrm>
        </p:grpSpPr>
        <p:sp>
          <p:nvSpPr>
            <p:cNvPr id="18" name="Freeform: Shape 17"/>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756745"/>
            <a:ext cx="3778989" cy="3103374"/>
          </a:xfrm>
        </p:spPr>
        <p:txBody>
          <a:bodyPr anchor="b">
            <a:normAutofit/>
          </a:bodyPr>
          <a:lstStyle/>
          <a:p>
            <a:br>
              <a:rPr lang="en-US" sz="4100">
                <a:solidFill>
                  <a:schemeClr val="tx2"/>
                </a:solidFill>
                <a:latin typeface="Nunito"/>
              </a:rPr>
            </a:br>
            <a:br>
              <a:rPr lang="en-US" sz="4100">
                <a:solidFill>
                  <a:schemeClr val="tx2"/>
                </a:solidFill>
                <a:latin typeface="Nunito"/>
              </a:rPr>
            </a:br>
            <a:br>
              <a:rPr lang="en-US" sz="4100">
                <a:solidFill>
                  <a:schemeClr val="tx2"/>
                </a:solidFill>
                <a:latin typeface="Nunito"/>
              </a:rPr>
            </a:br>
            <a:r>
              <a:rPr lang="en-US" sz="4100">
                <a:solidFill>
                  <a:schemeClr val="tx2"/>
                </a:solidFill>
                <a:latin typeface="Nunito"/>
              </a:rPr>
              <a:t> </a:t>
            </a:r>
            <a:r>
              <a:rPr lang="en-US" sz="4100" b="1">
                <a:solidFill>
                  <a:schemeClr val="tx2"/>
                </a:solidFill>
                <a:latin typeface="Nunito"/>
              </a:rPr>
              <a:t>Creating a Repository</a:t>
            </a:r>
            <a:endParaRPr lang="en-US" sz="4100">
              <a:solidFill>
                <a:schemeClr val="tx2"/>
              </a:solidFill>
            </a:endParaRPr>
          </a:p>
          <a:p>
            <a:endParaRPr lang="en-US" sz="4100">
              <a:solidFill>
                <a:schemeClr val="tx2"/>
              </a:solidFill>
            </a:endParaRPr>
          </a:p>
        </p:txBody>
      </p:sp>
      <p:sp>
        <p:nvSpPr>
          <p:cNvPr id="3" name="Content Placeholder 2"/>
          <p:cNvSpPr>
            <a:spLocks noGrp="1"/>
          </p:cNvSpPr>
          <p:nvPr>
            <p:ph idx="1"/>
          </p:nvPr>
        </p:nvSpPr>
        <p:spPr>
          <a:xfrm>
            <a:off x="786384" y="3813621"/>
            <a:ext cx="3778988" cy="2367723"/>
          </a:xfrm>
        </p:spPr>
        <p:txBody>
          <a:bodyPr vert="horz" lIns="91440" tIns="45720" rIns="91440" bIns="45720" rtlCol="0" anchor="t">
            <a:normAutofit/>
          </a:bodyPr>
          <a:lstStyle/>
          <a:p>
            <a:r>
              <a:rPr lang="en-US" sz="1700">
                <a:solidFill>
                  <a:schemeClr val="tx2"/>
                </a:solidFill>
                <a:latin typeface="Nunito"/>
              </a:rPr>
              <a:t>To create a new repository on GitHub, follow these steps:</a:t>
            </a:r>
            <a:endParaRPr lang="en-US" sz="1700">
              <a:solidFill>
                <a:schemeClr val="tx2"/>
              </a:solidFill>
            </a:endParaRPr>
          </a:p>
          <a:p>
            <a:r>
              <a:rPr lang="en-US" sz="1700" b="1">
                <a:solidFill>
                  <a:schemeClr val="tx2"/>
                </a:solidFill>
                <a:latin typeface="Nunito"/>
              </a:rPr>
              <a:t>Step 1:</a:t>
            </a:r>
            <a:r>
              <a:rPr lang="en-US" sz="1700">
                <a:solidFill>
                  <a:schemeClr val="tx2"/>
                </a:solidFill>
                <a:latin typeface="Nunito"/>
              </a:rPr>
              <a:t> Then Click on Finish Sign Up. The account has been created. The user is automatically redirected to your Dashboard. </a:t>
            </a:r>
            <a:endParaRPr lang="en-US" sz="1700">
              <a:solidFill>
                <a:schemeClr val="tx2"/>
              </a:solidFill>
            </a:endParaRPr>
          </a:p>
          <a:p>
            <a:br>
              <a:rPr lang="en-US" sz="1700">
                <a:solidFill>
                  <a:schemeClr val="tx2"/>
                </a:solidFill>
              </a:rPr>
            </a:br>
            <a:endParaRPr lang="en-US" sz="1700">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Rot="1" noChangeAspect="1" noMove="1" noResize="1" noUngrp="1"/>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Content Placeholder 2"/>
          <p:cNvGraphicFramePr>
            <a:graphicFrameLocks noGrp="1"/>
          </p:cNvGraphicFramePr>
          <p:nvPr>
            <p:ph idx="1"/>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p:cNvSpPr>
            <a:spLocks noGrp="1" noRot="1" noChangeAspect="1" noMove="1" noResize="1" noEditPoints="1" noAdjustHandles="1" noChangeArrowheads="1" noChangeShapeType="1" noTextEdit="1"/>
          </p:cNvSpPr>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a:grpSpLocks noGrp="1" noRot="1" noChangeAspect="1" noMove="1" noResize="1" noUngrp="1"/>
          </p:cNvGrpSpPr>
          <p:nvPr/>
        </p:nvGrpSpPr>
        <p:grpSpPr>
          <a:xfrm>
            <a:off x="0" y="0"/>
            <a:ext cx="12188952" cy="6858000"/>
            <a:chOff x="651279" y="598259"/>
            <a:chExt cx="10889442" cy="5680742"/>
          </a:xfrm>
        </p:grpSpPr>
        <p:sp>
          <p:nvSpPr>
            <p:cNvPr id="15"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computer&#10;&#10;Description automatically generated"/>
          <p:cNvPicPr>
            <a:picLocks noChangeAspect="1"/>
          </p:cNvPicPr>
          <p:nvPr/>
        </p:nvPicPr>
        <p:blipFill>
          <a:blip r:embed="rId1"/>
          <a:stretch>
            <a:fillRect/>
          </a:stretch>
        </p:blipFill>
        <p:spPr>
          <a:xfrm>
            <a:off x="910071" y="4519354"/>
            <a:ext cx="9887324" cy="2341230"/>
          </a:xfrm>
          <a:prstGeom prst="rect">
            <a:avLst/>
          </a:prstGeom>
        </p:spPr>
      </p:pic>
      <p:pic>
        <p:nvPicPr>
          <p:cNvPr id="4" name="Content Placeholder 3" descr="A screenshot of a computer&#10;&#10;Description automatically generated"/>
          <p:cNvPicPr>
            <a:picLocks noChangeAspect="1"/>
          </p:cNvPicPr>
          <p:nvPr/>
        </p:nvPicPr>
        <p:blipFill>
          <a:blip r:embed="rId2"/>
          <a:stretch>
            <a:fillRect/>
          </a:stretch>
        </p:blipFill>
        <p:spPr>
          <a:xfrm>
            <a:off x="1014689" y="274206"/>
            <a:ext cx="9801060" cy="4242867"/>
          </a:xfrm>
          <a:prstGeom prst="rect">
            <a:avLst/>
          </a:prstGeom>
        </p:spPr>
      </p:pic>
      <p:grpSp>
        <p:nvGrpSpPr>
          <p:cNvPr id="18" name="Group 17"/>
          <p:cNvGrpSpPr>
            <a:grpSpLocks noGrp="1" noRot="1" noChangeAspect="1" noMove="1" noResize="1" noUngrp="1"/>
          </p:cNvGrpSpPr>
          <p:nvPr/>
        </p:nvGrpSpPr>
        <p:grpSpPr>
          <a:xfrm>
            <a:off x="1524" y="0"/>
            <a:ext cx="12188952" cy="6858000"/>
            <a:chOff x="0" y="0"/>
            <a:chExt cx="12188952" cy="6858000"/>
          </a:xfrm>
        </p:grpSpPr>
        <p:sp>
          <p:nvSpPr>
            <p:cNvPr id="19" name="Freeform: Shape 18"/>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 name="Content Placeholder 8"/>
          <p:cNvSpPr>
            <a:spLocks noGrp="1"/>
          </p:cNvSpPr>
          <p:nvPr>
            <p:ph idx="1"/>
          </p:nvPr>
        </p:nvSpPr>
        <p:spPr>
          <a:xfrm>
            <a:off x="6161783" y="576072"/>
            <a:ext cx="5002085" cy="2778231"/>
          </a:xfrm>
        </p:spPr>
        <p:txBody>
          <a:bodyPr anchor="ctr">
            <a:normAutofit/>
          </a:bodyPr>
          <a:lstStyle/>
          <a:p>
            <a:endParaRPr lang="en-US" sz="180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a:grpSpLocks noGrp="1" noRot="1" noChangeAspect="1" noMove="1" noResize="1" noUngrp="1"/>
          </p:cNvGrpSpPr>
          <p:nvPr/>
        </p:nvGrpSpPr>
        <p:grpSpPr>
          <a:xfrm>
            <a:off x="9731107" y="5203828"/>
            <a:ext cx="1861478" cy="1557272"/>
            <a:chOff x="9731107" y="5203828"/>
            <a:chExt cx="1861478" cy="1557272"/>
          </a:xfrm>
          <a:solidFill>
            <a:schemeClr val="bg1"/>
          </a:solidFill>
        </p:grpSpPr>
        <p:sp>
          <p:nvSpPr>
            <p:cNvPr id="11" name="Freeform: Shape 10"/>
            <p:cNvSpPr/>
            <p:nvPr/>
          </p:nvSpPr>
          <p:spPr>
            <a:xfrm>
              <a:off x="9731112" y="5203828"/>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p:cNvSpPr/>
            <p:nvPr/>
          </p:nvSpPr>
          <p:spPr>
            <a:xfrm>
              <a:off x="988333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p:cNvSpPr/>
            <p:nvPr/>
          </p:nvSpPr>
          <p:spPr>
            <a:xfrm>
              <a:off x="1003531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p:cNvSpPr/>
            <p:nvPr/>
          </p:nvSpPr>
          <p:spPr>
            <a:xfrm>
              <a:off x="10187538"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p:cNvSpPr/>
            <p:nvPr/>
          </p:nvSpPr>
          <p:spPr>
            <a:xfrm>
              <a:off x="1033951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1049174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 name="Freeform: Shape 16"/>
            <p:cNvSpPr/>
            <p:nvPr/>
          </p:nvSpPr>
          <p:spPr>
            <a:xfrm>
              <a:off x="1064372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p:cNvSpPr/>
            <p:nvPr/>
          </p:nvSpPr>
          <p:spPr>
            <a:xfrm>
              <a:off x="10795947"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1094792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 name="Freeform: Shape 19"/>
            <p:cNvSpPr/>
            <p:nvPr/>
          </p:nvSpPr>
          <p:spPr>
            <a:xfrm>
              <a:off x="11100152" y="5203828"/>
              <a:ext cx="36218" cy="36221"/>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11252131"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p:cNvSpPr/>
            <p:nvPr/>
          </p:nvSpPr>
          <p:spPr>
            <a:xfrm>
              <a:off x="11404357"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11556336"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9731112" y="5356051"/>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 name="Freeform: Shape 24"/>
            <p:cNvSpPr/>
            <p:nvPr/>
          </p:nvSpPr>
          <p:spPr>
            <a:xfrm>
              <a:off x="9883335" y="53560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p:cNvSpPr/>
            <p:nvPr/>
          </p:nvSpPr>
          <p:spPr>
            <a:xfrm>
              <a:off x="1003531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p:cNvSpPr/>
            <p:nvPr/>
          </p:nvSpPr>
          <p:spPr>
            <a:xfrm>
              <a:off x="10187538"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10339519"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10491742" y="5356051"/>
              <a:ext cx="36221" cy="36221"/>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1064372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10795947" y="5356044"/>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10947929"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11100152" y="5356044"/>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p:cNvSpPr/>
            <p:nvPr/>
          </p:nvSpPr>
          <p:spPr>
            <a:xfrm>
              <a:off x="11252131"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p:cNvSpPr/>
            <p:nvPr/>
          </p:nvSpPr>
          <p:spPr>
            <a:xfrm>
              <a:off x="11404357" y="535604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p:cNvSpPr/>
            <p:nvPr/>
          </p:nvSpPr>
          <p:spPr>
            <a:xfrm>
              <a:off x="11556336" y="5356046"/>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p:cNvSpPr/>
            <p:nvPr/>
          </p:nvSpPr>
          <p:spPr>
            <a:xfrm>
              <a:off x="9731112" y="550803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 name="Freeform: Shape 37"/>
            <p:cNvSpPr/>
            <p:nvPr/>
          </p:nvSpPr>
          <p:spPr>
            <a:xfrm>
              <a:off x="988333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p:cNvSpPr/>
            <p:nvPr/>
          </p:nvSpPr>
          <p:spPr>
            <a:xfrm>
              <a:off x="1003531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p:cNvSpPr/>
            <p:nvPr/>
          </p:nvSpPr>
          <p:spPr>
            <a:xfrm>
              <a:off x="10187538"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p:cNvSpPr/>
            <p:nvPr/>
          </p:nvSpPr>
          <p:spPr>
            <a:xfrm>
              <a:off x="10339519"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p:cNvSpPr/>
            <p:nvPr/>
          </p:nvSpPr>
          <p:spPr>
            <a:xfrm>
              <a:off x="1049174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p:cNvSpPr/>
            <p:nvPr/>
          </p:nvSpPr>
          <p:spPr>
            <a:xfrm>
              <a:off x="1064372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p:cNvSpPr/>
            <p:nvPr/>
          </p:nvSpPr>
          <p:spPr>
            <a:xfrm>
              <a:off x="10795947" y="550802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p:cNvSpPr/>
            <p:nvPr/>
          </p:nvSpPr>
          <p:spPr>
            <a:xfrm>
              <a:off x="10947929"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p:cNvSpPr/>
            <p:nvPr/>
          </p:nvSpPr>
          <p:spPr>
            <a:xfrm>
              <a:off x="11100152" y="550802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p:cNvSpPr/>
            <p:nvPr/>
          </p:nvSpPr>
          <p:spPr>
            <a:xfrm>
              <a:off x="11252131"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p:cNvSpPr/>
            <p:nvPr/>
          </p:nvSpPr>
          <p:spPr>
            <a:xfrm>
              <a:off x="11404357"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p:cNvSpPr/>
            <p:nvPr/>
          </p:nvSpPr>
          <p:spPr>
            <a:xfrm>
              <a:off x="11556336" y="5508025"/>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p:cNvSpPr/>
            <p:nvPr/>
          </p:nvSpPr>
          <p:spPr>
            <a:xfrm>
              <a:off x="9731112" y="5660254"/>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p:cNvSpPr/>
            <p:nvPr/>
          </p:nvSpPr>
          <p:spPr>
            <a:xfrm>
              <a:off x="9883335" y="5660248"/>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p:cNvSpPr/>
            <p:nvPr/>
          </p:nvSpPr>
          <p:spPr>
            <a:xfrm>
              <a:off x="1003531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p:cNvSpPr/>
            <p:nvPr/>
          </p:nvSpPr>
          <p:spPr>
            <a:xfrm>
              <a:off x="10187538"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p:cNvSpPr/>
            <p:nvPr/>
          </p:nvSpPr>
          <p:spPr>
            <a:xfrm>
              <a:off x="10339519"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p:cNvSpPr/>
            <p:nvPr/>
          </p:nvSpPr>
          <p:spPr>
            <a:xfrm>
              <a:off x="10491742" y="5660254"/>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p:cNvSpPr/>
            <p:nvPr/>
          </p:nvSpPr>
          <p:spPr>
            <a:xfrm>
              <a:off x="1064372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p:cNvSpPr/>
            <p:nvPr/>
          </p:nvSpPr>
          <p:spPr>
            <a:xfrm>
              <a:off x="10795947" y="56602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p:cNvSpPr/>
            <p:nvPr/>
          </p:nvSpPr>
          <p:spPr>
            <a:xfrm>
              <a:off x="10947929"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p:cNvSpPr/>
            <p:nvPr/>
          </p:nvSpPr>
          <p:spPr>
            <a:xfrm>
              <a:off x="11100152" y="5660246"/>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p:cNvSpPr/>
            <p:nvPr/>
          </p:nvSpPr>
          <p:spPr>
            <a:xfrm>
              <a:off x="11252131"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p:cNvSpPr/>
            <p:nvPr/>
          </p:nvSpPr>
          <p:spPr>
            <a:xfrm>
              <a:off x="11404357"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p:cNvSpPr/>
            <p:nvPr/>
          </p:nvSpPr>
          <p:spPr>
            <a:xfrm>
              <a:off x="11556336" y="566025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p:cNvSpPr/>
            <p:nvPr/>
          </p:nvSpPr>
          <p:spPr>
            <a:xfrm>
              <a:off x="9731112" y="5812233"/>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p:cNvSpPr/>
            <p:nvPr/>
          </p:nvSpPr>
          <p:spPr>
            <a:xfrm>
              <a:off x="9883335"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p:cNvSpPr/>
            <p:nvPr/>
          </p:nvSpPr>
          <p:spPr>
            <a:xfrm>
              <a:off x="1003531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p:cNvSpPr/>
            <p:nvPr/>
          </p:nvSpPr>
          <p:spPr>
            <a:xfrm>
              <a:off x="10187538"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p:cNvSpPr/>
            <p:nvPr/>
          </p:nvSpPr>
          <p:spPr>
            <a:xfrm>
              <a:off x="1033951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p:cNvSpPr/>
            <p:nvPr/>
          </p:nvSpPr>
          <p:spPr>
            <a:xfrm>
              <a:off x="10491742" y="5812233"/>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p:cNvSpPr/>
            <p:nvPr/>
          </p:nvSpPr>
          <p:spPr>
            <a:xfrm>
              <a:off x="1064372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p:cNvSpPr/>
            <p:nvPr/>
          </p:nvSpPr>
          <p:spPr>
            <a:xfrm>
              <a:off x="10795947"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p:cNvSpPr/>
            <p:nvPr/>
          </p:nvSpPr>
          <p:spPr>
            <a:xfrm>
              <a:off x="1094792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p:cNvSpPr/>
            <p:nvPr/>
          </p:nvSpPr>
          <p:spPr>
            <a:xfrm>
              <a:off x="11100152" y="5812233"/>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p:cNvSpPr/>
            <p:nvPr/>
          </p:nvSpPr>
          <p:spPr>
            <a:xfrm>
              <a:off x="11252131"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p:cNvSpPr/>
            <p:nvPr/>
          </p:nvSpPr>
          <p:spPr>
            <a:xfrm>
              <a:off x="11404357"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p:cNvSpPr/>
            <p:nvPr/>
          </p:nvSpPr>
          <p:spPr>
            <a:xfrm>
              <a:off x="11556336" y="58122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p:cNvSpPr/>
            <p:nvPr/>
          </p:nvSpPr>
          <p:spPr>
            <a:xfrm>
              <a:off x="9731112" y="5964459"/>
              <a:ext cx="36465" cy="36221"/>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p:cNvSpPr/>
            <p:nvPr/>
          </p:nvSpPr>
          <p:spPr>
            <a:xfrm>
              <a:off x="9883335" y="5964453"/>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p:cNvSpPr/>
            <p:nvPr/>
          </p:nvSpPr>
          <p:spPr>
            <a:xfrm>
              <a:off x="1003531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p:cNvSpPr/>
            <p:nvPr/>
          </p:nvSpPr>
          <p:spPr>
            <a:xfrm>
              <a:off x="10187538"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p:cNvSpPr/>
            <p:nvPr/>
          </p:nvSpPr>
          <p:spPr>
            <a:xfrm>
              <a:off x="10339519"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p:cNvSpPr/>
            <p:nvPr/>
          </p:nvSpPr>
          <p:spPr>
            <a:xfrm>
              <a:off x="10491742" y="5964459"/>
              <a:ext cx="36221" cy="36221"/>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p:cNvSpPr/>
            <p:nvPr/>
          </p:nvSpPr>
          <p:spPr>
            <a:xfrm>
              <a:off x="1064372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p:cNvSpPr/>
            <p:nvPr/>
          </p:nvSpPr>
          <p:spPr>
            <a:xfrm>
              <a:off x="10795947" y="5964451"/>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p:cNvSpPr/>
            <p:nvPr/>
          </p:nvSpPr>
          <p:spPr>
            <a:xfrm>
              <a:off x="10947929"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p:cNvSpPr/>
            <p:nvPr/>
          </p:nvSpPr>
          <p:spPr>
            <a:xfrm>
              <a:off x="11100152" y="5964451"/>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p:cNvSpPr/>
            <p:nvPr/>
          </p:nvSpPr>
          <p:spPr>
            <a:xfrm>
              <a:off x="11252131"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p:cNvSpPr/>
            <p:nvPr/>
          </p:nvSpPr>
          <p:spPr>
            <a:xfrm>
              <a:off x="11404357" y="59644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p:cNvSpPr/>
            <p:nvPr/>
          </p:nvSpPr>
          <p:spPr>
            <a:xfrm>
              <a:off x="11556336" y="5964453"/>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p:cNvSpPr/>
            <p:nvPr/>
          </p:nvSpPr>
          <p:spPr>
            <a:xfrm>
              <a:off x="9731112" y="611644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0" name="Freeform: Shape 89"/>
            <p:cNvSpPr/>
            <p:nvPr/>
          </p:nvSpPr>
          <p:spPr>
            <a:xfrm>
              <a:off x="9883335" y="6116440"/>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p:cNvSpPr/>
            <p:nvPr/>
          </p:nvSpPr>
          <p:spPr>
            <a:xfrm>
              <a:off x="1003531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p:cNvSpPr/>
            <p:nvPr/>
          </p:nvSpPr>
          <p:spPr>
            <a:xfrm>
              <a:off x="10187538"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p:cNvSpPr/>
            <p:nvPr/>
          </p:nvSpPr>
          <p:spPr>
            <a:xfrm>
              <a:off x="10339519"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p:cNvSpPr/>
            <p:nvPr/>
          </p:nvSpPr>
          <p:spPr>
            <a:xfrm>
              <a:off x="10491742" y="6116440"/>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p:cNvSpPr/>
            <p:nvPr/>
          </p:nvSpPr>
          <p:spPr>
            <a:xfrm>
              <a:off x="1064372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p:cNvSpPr/>
            <p:nvPr/>
          </p:nvSpPr>
          <p:spPr>
            <a:xfrm>
              <a:off x="10795947" y="611643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p:cNvSpPr/>
            <p:nvPr/>
          </p:nvSpPr>
          <p:spPr>
            <a:xfrm>
              <a:off x="10947929" y="611643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p:cNvSpPr/>
            <p:nvPr/>
          </p:nvSpPr>
          <p:spPr>
            <a:xfrm>
              <a:off x="11100152" y="611643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p:cNvSpPr/>
            <p:nvPr/>
          </p:nvSpPr>
          <p:spPr>
            <a:xfrm>
              <a:off x="11252131" y="61164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p:cNvSpPr/>
            <p:nvPr/>
          </p:nvSpPr>
          <p:spPr>
            <a:xfrm>
              <a:off x="11404357" y="611643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p:cNvSpPr/>
            <p:nvPr/>
          </p:nvSpPr>
          <p:spPr>
            <a:xfrm>
              <a:off x="11556336"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p:cNvSpPr/>
            <p:nvPr/>
          </p:nvSpPr>
          <p:spPr>
            <a:xfrm>
              <a:off x="9731112" y="6268419"/>
              <a:ext cx="36465" cy="36219"/>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3" name="Freeform: Shape 102"/>
            <p:cNvSpPr/>
            <p:nvPr/>
          </p:nvSpPr>
          <p:spPr>
            <a:xfrm>
              <a:off x="988333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p:cNvSpPr/>
            <p:nvPr/>
          </p:nvSpPr>
          <p:spPr>
            <a:xfrm>
              <a:off x="1003531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p:cNvSpPr/>
            <p:nvPr/>
          </p:nvSpPr>
          <p:spPr>
            <a:xfrm>
              <a:off x="10187538"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p:cNvSpPr/>
            <p:nvPr/>
          </p:nvSpPr>
          <p:spPr>
            <a:xfrm>
              <a:off x="10339519"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p:cNvSpPr/>
            <p:nvPr/>
          </p:nvSpPr>
          <p:spPr>
            <a:xfrm>
              <a:off x="1049174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p:cNvSpPr/>
            <p:nvPr/>
          </p:nvSpPr>
          <p:spPr>
            <a:xfrm>
              <a:off x="1064372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p:cNvSpPr/>
            <p:nvPr/>
          </p:nvSpPr>
          <p:spPr>
            <a:xfrm>
              <a:off x="10795968" y="6268419"/>
              <a:ext cx="36221" cy="36219"/>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p:cNvSpPr/>
            <p:nvPr/>
          </p:nvSpPr>
          <p:spPr>
            <a:xfrm>
              <a:off x="1094795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p:cNvSpPr/>
            <p:nvPr/>
          </p:nvSpPr>
          <p:spPr>
            <a:xfrm>
              <a:off x="11100173" y="6268419"/>
              <a:ext cx="36218" cy="36219"/>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p:cNvSpPr/>
            <p:nvPr/>
          </p:nvSpPr>
          <p:spPr>
            <a:xfrm>
              <a:off x="1125215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p:cNvSpPr/>
            <p:nvPr/>
          </p:nvSpPr>
          <p:spPr>
            <a:xfrm>
              <a:off x="1140438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p:cNvSpPr/>
            <p:nvPr/>
          </p:nvSpPr>
          <p:spPr>
            <a:xfrm>
              <a:off x="11556357" y="6268417"/>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5" name="Freeform: Shape 114"/>
            <p:cNvSpPr/>
            <p:nvPr/>
          </p:nvSpPr>
          <p:spPr>
            <a:xfrm>
              <a:off x="9731112" y="6420645"/>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p:cNvSpPr/>
            <p:nvPr/>
          </p:nvSpPr>
          <p:spPr>
            <a:xfrm>
              <a:off x="988333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7" name="Freeform: Shape 116"/>
            <p:cNvSpPr/>
            <p:nvPr/>
          </p:nvSpPr>
          <p:spPr>
            <a:xfrm>
              <a:off x="1003531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p:cNvSpPr/>
            <p:nvPr/>
          </p:nvSpPr>
          <p:spPr>
            <a:xfrm>
              <a:off x="10187538"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p:cNvSpPr/>
            <p:nvPr/>
          </p:nvSpPr>
          <p:spPr>
            <a:xfrm>
              <a:off x="10339519"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p:cNvSpPr/>
            <p:nvPr/>
          </p:nvSpPr>
          <p:spPr>
            <a:xfrm>
              <a:off x="1049174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p:cNvSpPr/>
            <p:nvPr/>
          </p:nvSpPr>
          <p:spPr>
            <a:xfrm>
              <a:off x="1064372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p:cNvSpPr/>
            <p:nvPr/>
          </p:nvSpPr>
          <p:spPr>
            <a:xfrm>
              <a:off x="10795968" y="642065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p:cNvSpPr/>
            <p:nvPr/>
          </p:nvSpPr>
          <p:spPr>
            <a:xfrm>
              <a:off x="10947950" y="642066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p:cNvSpPr/>
            <p:nvPr/>
          </p:nvSpPr>
          <p:spPr>
            <a:xfrm>
              <a:off x="11100173" y="642066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p:cNvSpPr/>
            <p:nvPr/>
          </p:nvSpPr>
          <p:spPr>
            <a:xfrm>
              <a:off x="11252154" y="642066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p:cNvSpPr/>
            <p:nvPr/>
          </p:nvSpPr>
          <p:spPr>
            <a:xfrm>
              <a:off x="11404380" y="642067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p:cNvSpPr/>
            <p:nvPr/>
          </p:nvSpPr>
          <p:spPr>
            <a:xfrm>
              <a:off x="11556357" y="6420679"/>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p:cNvSpPr/>
            <p:nvPr/>
          </p:nvSpPr>
          <p:spPr>
            <a:xfrm>
              <a:off x="9731112" y="6572627"/>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p:cNvSpPr/>
            <p:nvPr/>
          </p:nvSpPr>
          <p:spPr>
            <a:xfrm>
              <a:off x="9883335" y="6572627"/>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p:cNvSpPr/>
            <p:nvPr/>
          </p:nvSpPr>
          <p:spPr>
            <a:xfrm>
              <a:off x="1003531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p:cNvSpPr/>
            <p:nvPr/>
          </p:nvSpPr>
          <p:spPr>
            <a:xfrm>
              <a:off x="10187538"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p:cNvSpPr/>
            <p:nvPr/>
          </p:nvSpPr>
          <p:spPr>
            <a:xfrm>
              <a:off x="10339519"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p:cNvSpPr/>
            <p:nvPr/>
          </p:nvSpPr>
          <p:spPr>
            <a:xfrm>
              <a:off x="10491742" y="6572627"/>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p:cNvSpPr/>
            <p:nvPr/>
          </p:nvSpPr>
          <p:spPr>
            <a:xfrm>
              <a:off x="1064372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p:cNvSpPr/>
            <p:nvPr/>
          </p:nvSpPr>
          <p:spPr>
            <a:xfrm>
              <a:off x="10795968" y="657265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p:cNvSpPr/>
            <p:nvPr/>
          </p:nvSpPr>
          <p:spPr>
            <a:xfrm>
              <a:off x="10947950"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p:cNvSpPr/>
            <p:nvPr/>
          </p:nvSpPr>
          <p:spPr>
            <a:xfrm>
              <a:off x="11100173" y="657265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p:cNvSpPr/>
            <p:nvPr/>
          </p:nvSpPr>
          <p:spPr>
            <a:xfrm>
              <a:off x="11252154"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p:cNvSpPr/>
            <p:nvPr/>
          </p:nvSpPr>
          <p:spPr>
            <a:xfrm>
              <a:off x="11404380" y="657265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p:cNvSpPr/>
            <p:nvPr/>
          </p:nvSpPr>
          <p:spPr>
            <a:xfrm>
              <a:off x="11556357"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p:cNvSpPr/>
            <p:nvPr/>
          </p:nvSpPr>
          <p:spPr>
            <a:xfrm>
              <a:off x="9731107" y="6724848"/>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p:cNvSpPr/>
            <p:nvPr/>
          </p:nvSpPr>
          <p:spPr>
            <a:xfrm>
              <a:off x="9883333" y="672484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p:cNvSpPr/>
            <p:nvPr/>
          </p:nvSpPr>
          <p:spPr>
            <a:xfrm>
              <a:off x="10035312"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p:cNvSpPr/>
            <p:nvPr/>
          </p:nvSpPr>
          <p:spPr>
            <a:xfrm>
              <a:off x="10187538"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p:cNvSpPr/>
            <p:nvPr/>
          </p:nvSpPr>
          <p:spPr>
            <a:xfrm>
              <a:off x="10339517"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p:cNvSpPr/>
            <p:nvPr/>
          </p:nvSpPr>
          <p:spPr>
            <a:xfrm>
              <a:off x="10491740" y="6724848"/>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p:cNvSpPr/>
            <p:nvPr/>
          </p:nvSpPr>
          <p:spPr>
            <a:xfrm>
              <a:off x="10643724"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p:cNvSpPr/>
            <p:nvPr/>
          </p:nvSpPr>
          <p:spPr>
            <a:xfrm>
              <a:off x="10795968" y="6724881"/>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p:cNvSpPr/>
            <p:nvPr/>
          </p:nvSpPr>
          <p:spPr>
            <a:xfrm>
              <a:off x="1094795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p:cNvSpPr/>
            <p:nvPr/>
          </p:nvSpPr>
          <p:spPr>
            <a:xfrm>
              <a:off x="11100173" y="6724881"/>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p:cNvSpPr/>
            <p:nvPr/>
          </p:nvSpPr>
          <p:spPr>
            <a:xfrm>
              <a:off x="11252154"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p:cNvSpPr/>
            <p:nvPr/>
          </p:nvSpPr>
          <p:spPr>
            <a:xfrm>
              <a:off x="1140438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p:cNvSpPr/>
            <p:nvPr/>
          </p:nvSpPr>
          <p:spPr>
            <a:xfrm>
              <a:off x="11556367" y="6724876"/>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grpSp>
      <p:sp>
        <p:nvSpPr>
          <p:cNvPr id="3" name="Content Placeholder 2"/>
          <p:cNvSpPr>
            <a:spLocks noGrp="1"/>
          </p:cNvSpPr>
          <p:nvPr>
            <p:ph idx="1"/>
          </p:nvPr>
        </p:nvSpPr>
        <p:spPr>
          <a:xfrm>
            <a:off x="317134" y="1257564"/>
            <a:ext cx="7948871" cy="5487149"/>
          </a:xfrm>
        </p:spPr>
        <p:txBody>
          <a:bodyPr vert="horz" lIns="91440" tIns="45720" rIns="91440" bIns="45720" rtlCol="0" anchor="t">
            <a:normAutofit/>
          </a:bodyPr>
          <a:lstStyle/>
          <a:p>
            <a:r>
              <a:rPr lang="en-US" sz="1600" dirty="0">
                <a:solidFill>
                  <a:schemeClr val="bg1"/>
                </a:solidFill>
              </a:rPr>
              <a:t>Copying(cloning) files from remote repo to local repo </a:t>
            </a:r>
            <a:endParaRPr lang="en-US" sz="1600" dirty="0">
              <a:solidFill>
                <a:schemeClr val="bg1"/>
              </a:solidFill>
            </a:endParaRPr>
          </a:p>
          <a:p>
            <a:r>
              <a:rPr lang="en-US" sz="1600" b="1" dirty="0">
                <a:solidFill>
                  <a:srgbClr val="FF0000"/>
                </a:solidFill>
              </a:rPr>
              <a:t>Git clone</a:t>
            </a:r>
            <a:r>
              <a:rPr lang="en-US" sz="1600" dirty="0">
                <a:solidFill>
                  <a:srgbClr val="FF0000"/>
                </a:solidFill>
              </a:rPr>
              <a:t> </a:t>
            </a:r>
            <a:r>
              <a:rPr lang="en-US" sz="1600" err="1">
                <a:solidFill>
                  <a:srgbClr val="FF0000"/>
                </a:solidFill>
              </a:rPr>
              <a:t>url</a:t>
            </a:r>
            <a:r>
              <a:rPr lang="en-US" sz="1600" dirty="0">
                <a:solidFill>
                  <a:srgbClr val="FF0000"/>
                </a:solidFill>
              </a:rPr>
              <a:t> &lt;new-</a:t>
            </a:r>
            <a:r>
              <a:rPr lang="en-US" sz="1600" err="1">
                <a:solidFill>
                  <a:srgbClr val="FF0000"/>
                </a:solidFill>
              </a:rPr>
              <a:t>dir</a:t>
            </a:r>
            <a:r>
              <a:rPr lang="en-US" sz="1600" dirty="0">
                <a:solidFill>
                  <a:srgbClr val="FF0000"/>
                </a:solidFill>
              </a:rPr>
              <a:t>-name&gt;</a:t>
            </a:r>
            <a:endParaRPr lang="en-US" sz="1600" dirty="0">
              <a:solidFill>
                <a:srgbClr val="FF0000"/>
              </a:solidFill>
            </a:endParaRPr>
          </a:p>
          <a:p>
            <a:r>
              <a:rPr lang="en-US" sz="1600" dirty="0">
                <a:solidFill>
                  <a:schemeClr val="bg1"/>
                </a:solidFill>
              </a:rPr>
              <a:t>How do I link local repo to a remote repo </a:t>
            </a:r>
            <a:endParaRPr lang="en-US" sz="1600" dirty="0">
              <a:solidFill>
                <a:schemeClr val="bg1"/>
              </a:solidFill>
            </a:endParaRPr>
          </a:p>
          <a:p>
            <a:r>
              <a:rPr lang="en-US" sz="1600" b="1" dirty="0">
                <a:solidFill>
                  <a:srgbClr val="FF0000"/>
                </a:solidFill>
              </a:rPr>
              <a:t>Git remote add </a:t>
            </a:r>
            <a:r>
              <a:rPr lang="en-US" sz="1600" dirty="0">
                <a:solidFill>
                  <a:srgbClr val="FF0000"/>
                </a:solidFill>
              </a:rPr>
              <a:t>&lt;alias&gt;&lt;URL&gt;</a:t>
            </a:r>
            <a:endParaRPr lang="en-US" sz="1600" dirty="0">
              <a:solidFill>
                <a:srgbClr val="FF0000"/>
              </a:solidFill>
            </a:endParaRPr>
          </a:p>
          <a:p>
            <a:r>
              <a:rPr lang="en-US" sz="1600" dirty="0">
                <a:solidFill>
                  <a:schemeClr val="bg1"/>
                </a:solidFill>
              </a:rPr>
              <a:t>Which remotes linked to </a:t>
            </a:r>
            <a:endParaRPr lang="en-US" sz="1600" dirty="0">
              <a:solidFill>
                <a:schemeClr val="bg1"/>
              </a:solidFill>
            </a:endParaRPr>
          </a:p>
          <a:p>
            <a:r>
              <a:rPr lang="en-US" sz="1600" dirty="0">
                <a:solidFill>
                  <a:srgbClr val="FF0000"/>
                </a:solidFill>
              </a:rPr>
              <a:t> </a:t>
            </a:r>
            <a:r>
              <a:rPr lang="en-US" sz="1600" b="1" dirty="0">
                <a:solidFill>
                  <a:srgbClr val="FF0000"/>
                </a:solidFill>
              </a:rPr>
              <a:t>Git remote</a:t>
            </a:r>
            <a:r>
              <a:rPr lang="en-US" sz="1600" dirty="0">
                <a:solidFill>
                  <a:srgbClr val="FF0000"/>
                </a:solidFill>
              </a:rPr>
              <a:t>  </a:t>
            </a:r>
            <a:endParaRPr lang="en-US" sz="1600" dirty="0">
              <a:solidFill>
                <a:srgbClr val="FF0000"/>
              </a:solidFill>
            </a:endParaRPr>
          </a:p>
          <a:p>
            <a:r>
              <a:rPr lang="en-US" sz="1600" dirty="0">
                <a:solidFill>
                  <a:schemeClr val="bg1"/>
                </a:solidFill>
              </a:rPr>
              <a:t>Pushing to a remote repo</a:t>
            </a:r>
            <a:endParaRPr lang="en-US" sz="1600" dirty="0">
              <a:solidFill>
                <a:schemeClr val="bg1"/>
              </a:solidFill>
            </a:endParaRPr>
          </a:p>
          <a:p>
            <a:r>
              <a:rPr lang="en-US" sz="1600" b="1" dirty="0">
                <a:solidFill>
                  <a:srgbClr val="FF0000"/>
                </a:solidFill>
              </a:rPr>
              <a:t>Git push</a:t>
            </a:r>
            <a:r>
              <a:rPr lang="en-US" sz="1600" dirty="0">
                <a:solidFill>
                  <a:srgbClr val="FF0000"/>
                </a:solidFill>
              </a:rPr>
              <a:t> &lt;</a:t>
            </a:r>
            <a:r>
              <a:rPr lang="en-US" sz="1600" err="1">
                <a:solidFill>
                  <a:srgbClr val="FF0000"/>
                </a:solidFill>
              </a:rPr>
              <a:t>loca</a:t>
            </a:r>
            <a:r>
              <a:rPr lang="en-US" sz="1600" dirty="0">
                <a:solidFill>
                  <a:srgbClr val="FF0000"/>
                </a:solidFill>
              </a:rPr>
              <a:t> branch name&gt;&lt;branch name&gt;</a:t>
            </a:r>
            <a:endParaRPr lang="en-US" sz="1600" dirty="0">
              <a:solidFill>
                <a:srgbClr val="FF0000"/>
              </a:solidFill>
            </a:endParaRPr>
          </a:p>
          <a:p>
            <a:r>
              <a:rPr lang="en-US" sz="1600" dirty="0">
                <a:solidFill>
                  <a:schemeClr val="bg1"/>
                </a:solidFill>
              </a:rPr>
              <a:t>Fetching from a remote repo</a:t>
            </a:r>
            <a:endParaRPr lang="en-US" sz="1600" dirty="0">
              <a:solidFill>
                <a:schemeClr val="bg1"/>
              </a:solidFill>
            </a:endParaRPr>
          </a:p>
          <a:p>
            <a:r>
              <a:rPr lang="en-US" sz="1600" b="1" dirty="0">
                <a:solidFill>
                  <a:srgbClr val="FF0000"/>
                </a:solidFill>
              </a:rPr>
              <a:t>Git fetch</a:t>
            </a:r>
            <a:r>
              <a:rPr lang="en-US" sz="1600" dirty="0">
                <a:solidFill>
                  <a:srgbClr val="FF0000"/>
                </a:solidFill>
              </a:rPr>
              <a:t> &lt;remote repo name&gt;</a:t>
            </a:r>
            <a:endParaRPr lang="en-US" sz="1600" dirty="0">
              <a:solidFill>
                <a:srgbClr val="FF0000"/>
              </a:solidFill>
            </a:endParaRPr>
          </a:p>
          <a:p>
            <a:r>
              <a:rPr lang="en-US" sz="1600" dirty="0">
                <a:solidFill>
                  <a:schemeClr val="bg1"/>
                </a:solidFill>
              </a:rPr>
              <a:t>Pulling to local repo</a:t>
            </a:r>
            <a:endParaRPr lang="en-US" sz="1600" dirty="0">
              <a:solidFill>
                <a:schemeClr val="bg1"/>
              </a:solidFill>
            </a:endParaRPr>
          </a:p>
          <a:p>
            <a:r>
              <a:rPr lang="en-US" sz="1600" b="1" dirty="0">
                <a:solidFill>
                  <a:srgbClr val="FF0000"/>
                </a:solidFill>
              </a:rPr>
              <a:t>Git pull</a:t>
            </a:r>
            <a:r>
              <a:rPr lang="en-US" sz="1600" dirty="0">
                <a:solidFill>
                  <a:srgbClr val="FF0000"/>
                </a:solidFill>
              </a:rPr>
              <a:t> &lt;remote branch name&gt;&lt;local branch name&gt;</a:t>
            </a:r>
            <a:endParaRPr lang="en-US" sz="1600" dirty="0">
              <a:solidFill>
                <a:srgbClr val="FF0000"/>
              </a:solidFill>
            </a:endParaRPr>
          </a:p>
          <a:p>
            <a:r>
              <a:rPr lang="en-US" sz="1600" dirty="0">
                <a:solidFill>
                  <a:schemeClr val="bg1"/>
                </a:solidFill>
              </a:rPr>
              <a:t>Merging into two branches</a:t>
            </a:r>
            <a:endParaRPr lang="en-US" sz="1600" dirty="0">
              <a:solidFill>
                <a:schemeClr val="bg1"/>
              </a:solidFill>
            </a:endParaRPr>
          </a:p>
          <a:p>
            <a:r>
              <a:rPr lang="en-US" sz="1600" b="1" dirty="0">
                <a:solidFill>
                  <a:srgbClr val="FF0000"/>
                </a:solidFill>
              </a:rPr>
              <a:t>Git merge</a:t>
            </a:r>
            <a:r>
              <a:rPr lang="en-US" sz="1600" dirty="0">
                <a:solidFill>
                  <a:srgbClr val="FF0000"/>
                </a:solidFill>
              </a:rPr>
              <a:t> &lt;branch name &gt;&lt;another branch name&gt;</a:t>
            </a:r>
            <a:endParaRPr lang="en-US" sz="1600" dirty="0">
              <a:solidFill>
                <a:srgbClr val="FF0000"/>
              </a:solidFill>
            </a:endParaRPr>
          </a:p>
          <a:p>
            <a:endParaRPr lang="en-US" sz="1300">
              <a:solidFill>
                <a:schemeClr val="bg1"/>
              </a:solidFill>
            </a:endParaRPr>
          </a:p>
        </p:txBody>
      </p:sp>
      <p:grpSp>
        <p:nvGrpSpPr>
          <p:cNvPr id="155" name="Graphic 190"/>
          <p:cNvGrpSpPr>
            <a:grpSpLocks noGrp="1" noRot="1" noChangeAspect="1" noMove="1" noResize="1" noUngrp="1"/>
          </p:cNvGrpSpPr>
          <p:nvPr/>
        </p:nvGrpSpPr>
        <p:grpSpPr>
          <a:xfrm>
            <a:off x="6491531" y="725954"/>
            <a:ext cx="1598829" cy="531293"/>
            <a:chOff x="2504802" y="1755501"/>
            <a:chExt cx="1598829" cy="531293"/>
          </a:xfrm>
          <a:solidFill>
            <a:schemeClr val="bg1"/>
          </a:solidFill>
        </p:grpSpPr>
        <p:sp>
          <p:nvSpPr>
            <p:cNvPr id="156" name="Freeform: Shape 155"/>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7" name="Freeform: Shape 156"/>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159" name="Graphic 212"/>
          <p:cNvSpPr>
            <a:spLocks noGrp="1" noRot="1" noChangeAspect="1" noMove="1" noResize="1" noEditPoints="1" noAdjustHandles="1" noChangeArrowheads="1" noChangeShapeType="1" noTextEdit="1"/>
          </p:cNvSpPr>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61" name="Graphic 212"/>
          <p:cNvSpPr>
            <a:spLocks noGrp="1" noRot="1" noChangeAspect="1" noMove="1" noResize="1" noEditPoints="1" noAdjustHandles="1" noChangeArrowheads="1" noChangeShapeType="1" noTextEdit="1"/>
          </p:cNvSpPr>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275575" y="1391523"/>
            <a:ext cx="4162724" cy="3611840"/>
          </a:xfrm>
        </p:spPr>
        <p:txBody>
          <a:bodyPr vert="horz" lIns="91440" tIns="45720" rIns="91440" bIns="45720" rtlCol="0" anchor="b">
            <a:normAutofit/>
          </a:bodyPr>
          <a:lstStyle/>
          <a:p>
            <a:pPr algn="r"/>
            <a:r>
              <a:rPr lang="en-US" sz="6200" kern="1200" dirty="0">
                <a:solidFill>
                  <a:srgbClr val="FFFFFF"/>
                </a:solidFill>
                <a:latin typeface="+mj-lt"/>
                <a:ea typeface="+mj-ea"/>
                <a:cs typeface="+mj-cs"/>
              </a:rPr>
              <a:t>    Difference between </a:t>
            </a:r>
            <a:br>
              <a:rPr lang="en-US" sz="6200" dirty="0">
                <a:solidFill>
                  <a:srgbClr val="FFFFFF"/>
                </a:solidFill>
              </a:rPr>
            </a:br>
            <a:r>
              <a:rPr lang="en-US" sz="6200" kern="1200" dirty="0">
                <a:solidFill>
                  <a:srgbClr val="FFFFFF"/>
                </a:solidFill>
                <a:latin typeface="+mj-lt"/>
                <a:ea typeface="+mj-ea"/>
                <a:cs typeface="+mj-cs"/>
              </a:rPr>
              <a:t>Git &amp; </a:t>
            </a:r>
            <a:r>
              <a:rPr lang="en-US" sz="6200" kern="1200" dirty="0" err="1">
                <a:solidFill>
                  <a:srgbClr val="FFFFFF"/>
                </a:solidFill>
                <a:latin typeface="+mj-lt"/>
                <a:ea typeface="+mj-ea"/>
                <a:cs typeface="+mj-cs"/>
              </a:rPr>
              <a:t>GitHUB</a:t>
            </a:r>
            <a:endParaRPr lang="en-US" sz="6200" kern="1200" dirty="0">
              <a:solidFill>
                <a:srgbClr val="FFFFFF"/>
              </a:solidFill>
              <a:latin typeface="+mj-lt"/>
            </a:endParaRPr>
          </a:p>
        </p:txBody>
      </p:sp>
      <p:pic>
        <p:nvPicPr>
          <p:cNvPr id="4" name="Content Placeholder 3" descr="A screenshot of a computer&#10;&#10;Description automatically generated"/>
          <p:cNvPicPr>
            <a:picLocks noGrp="1" noChangeAspect="1"/>
          </p:cNvPicPr>
          <p:nvPr>
            <p:ph idx="1"/>
          </p:nvPr>
        </p:nvPicPr>
        <p:blipFill>
          <a:blip r:embed="rId1"/>
          <a:stretch>
            <a:fillRect/>
          </a:stretch>
        </p:blipFill>
        <p:spPr>
          <a:xfrm>
            <a:off x="5152108" y="814999"/>
            <a:ext cx="6499886" cy="4912619"/>
          </a:xfrm>
          <a:prstGeom prst="rect">
            <a:avLst/>
          </a:prstGeom>
        </p:spPr>
      </p:pic>
      <p:grpSp>
        <p:nvGrpSpPr>
          <p:cNvPr id="13" name="Group 12"/>
          <p:cNvGrpSpPr>
            <a:grpSpLocks noGrp="1" noRot="1" noChangeAspect="1" noMove="1" noResize="1" noUngrp="1"/>
          </p:cNvGrpSpPr>
          <p:nvPr/>
        </p:nvGrpSpPr>
        <p:grpSpPr>
          <a:xfrm>
            <a:off x="10942198" y="814999"/>
            <a:ext cx="465458" cy="581435"/>
            <a:chOff x="10942198" y="814999"/>
            <a:chExt cx="465458" cy="581435"/>
          </a:xfrm>
          <a:solidFill>
            <a:srgbClr val="FFFFFF"/>
          </a:solidFill>
        </p:grpSpPr>
        <p:sp>
          <p:nvSpPr>
            <p:cNvPr id="14" name="Graphic 17"/>
            <p:cNvSpPr/>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p:cNvSpPr/>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6" name="Graphic 21"/>
            <p:cNvSpPr/>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8" name="Straight Connector 17"/>
          <p:cNvCxnSpPr>
            <a:cxnSpLocks noGrp="1" noRot="1" noChangeAspect="1" noMove="1" noResize="1" noEditPoints="1" noAdjustHandles="1" noChangeArrowheads="1" noChangeShapeType="1"/>
          </p:cNvCxnSpPr>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a:spLocks noGrp="1" noRot="1" noChangeAspect="1" noMove="1" noResize="1" noEditPoints="1" noAdjustHandles="1" noChangeArrowheads="1" noChangeShapeType="1" noTextEdit="1"/>
          </p:cNvSpPr>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noGrp="1" noRot="1" noChangeAspect="1" noMove="1" noResize="1" noEditPoints="1" noAdjustHandles="1" noChangeArrowheads="1" noChangeShapeType="1" noTextEdit="1"/>
          </p:cNvSpPr>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US" sz="4000">
                <a:solidFill>
                  <a:srgbClr val="FFFFFF"/>
                </a:solidFill>
              </a:rPr>
              <a:t>Features of Jenkins   </a:t>
            </a:r>
            <a:endParaRPr lang="en-US" sz="4000">
              <a:solidFill>
                <a:srgbClr val="FFFFFF"/>
              </a:solidFill>
            </a:endParaRPr>
          </a:p>
        </p:txBody>
      </p:sp>
      <p:graphicFrame>
        <p:nvGraphicFramePr>
          <p:cNvPr id="25" name="Content Placeholder 2"/>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4D5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logos with text&#10;&#10;Description automatically generated"/>
          <p:cNvPicPr>
            <a:picLocks noGrp="1" noChangeAspect="1"/>
          </p:cNvPicPr>
          <p:nvPr>
            <p:ph idx="1"/>
          </p:nvPr>
        </p:nvPicPr>
        <p:blipFill>
          <a:blip r:embed="rId1"/>
          <a:stretch>
            <a:fillRect/>
          </a:stretch>
        </p:blipFill>
        <p:spPr>
          <a:xfrm>
            <a:off x="643467" y="743628"/>
            <a:ext cx="10905066" cy="537074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software company&#10;&#10;Description automatically generated"/>
          <p:cNvPicPr>
            <a:picLocks noGrp="1" noChangeAspect="1"/>
          </p:cNvPicPr>
          <p:nvPr>
            <p:ph idx="1"/>
          </p:nvPr>
        </p:nvPicPr>
        <p:blipFill>
          <a:blip r:embed="rId1"/>
          <a:stretch>
            <a:fillRect/>
          </a:stretch>
        </p:blipFill>
        <p:spPr>
          <a:xfrm>
            <a:off x="618026" y="457200"/>
            <a:ext cx="10955947" cy="5943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513931"/>
            <a:ext cx="3143250" cy="2601119"/>
          </a:xfrm>
        </p:spPr>
        <p:txBody>
          <a:bodyPr anchor="t">
            <a:normAutofit/>
          </a:bodyPr>
          <a:lstStyle/>
          <a:p>
            <a:pPr algn="ctr"/>
            <a:br>
              <a:rPr lang="en-US" sz="3700"/>
            </a:br>
            <a:br>
              <a:rPr lang="en-US" sz="3700"/>
            </a:br>
            <a:r>
              <a:rPr lang="en-US" sz="3700" b="1"/>
              <a:t>What is AWS Code Deploy ?</a:t>
            </a:r>
            <a:endParaRPr lang="en-US" sz="3700" b="1"/>
          </a:p>
          <a:p>
            <a:pPr algn="ctr"/>
            <a:endParaRPr lang="en-US" sz="3700"/>
          </a:p>
        </p:txBody>
      </p:sp>
      <p:pic>
        <p:nvPicPr>
          <p:cNvPr id="7" name="Graphic 6" descr="Cloud Computing"/>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45390" y="1336991"/>
            <a:ext cx="2582171" cy="2165229"/>
          </a:xfrm>
          <a:prstGeom prst="rect">
            <a:avLst/>
          </a:prstGeom>
        </p:spPr>
      </p:pic>
      <p:sp>
        <p:nvSpPr>
          <p:cNvPr id="3" name="Content Placeholder 2"/>
          <p:cNvSpPr>
            <a:spLocks noGrp="1"/>
          </p:cNvSpPr>
          <p:nvPr>
            <p:ph idx="1"/>
          </p:nvPr>
        </p:nvSpPr>
        <p:spPr>
          <a:xfrm>
            <a:off x="4200652" y="730249"/>
            <a:ext cx="7153147" cy="5384801"/>
          </a:xfrm>
        </p:spPr>
        <p:txBody>
          <a:bodyPr vert="horz" lIns="91440" tIns="45720" rIns="91440" bIns="45720" rtlCol="0" anchor="ctr">
            <a:normAutofit/>
          </a:bodyPr>
          <a:lstStyle/>
          <a:p>
            <a:r>
              <a:rPr lang="en-US" sz="1800">
                <a:latin typeface="Roboto"/>
                <a:ea typeface="Roboto"/>
                <a:cs typeface="Roboto"/>
              </a:rPr>
              <a:t>CodeDeploy is a </a:t>
            </a:r>
            <a:r>
              <a:rPr lang="en-US" sz="1800" b="1">
                <a:latin typeface="Roboto"/>
                <a:ea typeface="Roboto"/>
                <a:cs typeface="Roboto"/>
              </a:rPr>
              <a:t>deployment service</a:t>
            </a:r>
            <a:r>
              <a:rPr lang="en-US" sz="1800">
                <a:latin typeface="Roboto"/>
                <a:ea typeface="Roboto"/>
                <a:cs typeface="Roboto"/>
              </a:rPr>
              <a:t> that automates application deployments to Amazon EC2 instances, on-premises instances, serverless Lambda functions, or Amazon ECS services</a:t>
            </a:r>
            <a:endParaRPr lang="en-US" sz="1800">
              <a:latin typeface="Roboto"/>
              <a:ea typeface="Roboto"/>
              <a:cs typeface="Roboto"/>
            </a:endParaRPr>
          </a:p>
          <a:p>
            <a:r>
              <a:rPr lang="en-US" sz="1800">
                <a:latin typeface="Nunito"/>
                <a:ea typeface="Roboto"/>
                <a:cs typeface="Roboto"/>
              </a:rPr>
              <a:t>AWS CodeDeploy is a tool that helps put new versions of computer programs on different machines. </a:t>
            </a:r>
            <a:endParaRPr lang="en-US" sz="1800">
              <a:latin typeface="Roboto"/>
              <a:ea typeface="Roboto"/>
              <a:cs typeface="Roboto"/>
            </a:endParaRPr>
          </a:p>
          <a:p>
            <a:r>
              <a:rPr lang="en-US" sz="1800">
                <a:latin typeface="Nunito"/>
                <a:ea typeface="Roboto"/>
                <a:cs typeface="Roboto"/>
              </a:rPr>
              <a:t>It moves your updated files to the right places automatically. </a:t>
            </a:r>
            <a:endParaRPr lang="en-US" sz="1800">
              <a:latin typeface="Roboto"/>
              <a:ea typeface="Roboto"/>
              <a:cs typeface="Roboto"/>
            </a:endParaRPr>
          </a:p>
          <a:p>
            <a:r>
              <a:rPr lang="en-US" sz="1800">
                <a:latin typeface="Nunito"/>
                <a:ea typeface="Roboto"/>
                <a:cs typeface="Roboto"/>
              </a:rPr>
              <a:t>This saves time and reduces mistakes that can happen when doing it by hand. </a:t>
            </a:r>
            <a:endParaRPr lang="en-US" sz="1800">
              <a:latin typeface="Roboto"/>
              <a:ea typeface="Roboto"/>
              <a:cs typeface="Roboto"/>
            </a:endParaRPr>
          </a:p>
          <a:p>
            <a:r>
              <a:rPr lang="en-US" sz="1800">
                <a:latin typeface="Nunito"/>
                <a:ea typeface="Roboto"/>
                <a:cs typeface="Roboto"/>
              </a:rPr>
              <a:t>CodeDeploy can update one computer or many at once. </a:t>
            </a:r>
            <a:endParaRPr lang="en-US" sz="1800">
              <a:latin typeface="Roboto"/>
              <a:ea typeface="Roboto"/>
              <a:cs typeface="Roboto"/>
            </a:endParaRPr>
          </a:p>
          <a:p>
            <a:r>
              <a:rPr lang="en-US" sz="1800">
                <a:latin typeface="Nunito"/>
                <a:ea typeface="Roboto"/>
                <a:cs typeface="Roboto"/>
              </a:rPr>
              <a:t>If there's a problem, it can also switch back to the old version quickly. It's useful for people who need to update their programs often and on many computers.</a:t>
            </a:r>
            <a:endParaRPr lang="en-US" sz="1800">
              <a:latin typeface="Roboto"/>
              <a:ea typeface="Roboto"/>
              <a:cs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18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p:cNvSpPr>
            <a:spLocks noGrp="1" noRot="1" noChangeAspect="1" noMove="1" noResize="1" noEditPoints="1" noAdjustHandles="1" noChangeArrowheads="1" noChangeShapeType="1" noTextEdit="1"/>
          </p:cNvSpPr>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9698"/>
            <a:ext cx="4241526" cy="3674049"/>
          </a:xfrm>
        </p:spPr>
        <p:txBody>
          <a:bodyPr>
            <a:normAutofit/>
          </a:bodyPr>
          <a:lstStyle/>
          <a:p>
            <a:pPr algn="ctr"/>
            <a:br>
              <a:rPr lang="en-US">
                <a:solidFill>
                  <a:schemeClr val="bg1"/>
                </a:solidFill>
                <a:latin typeface="Nunito"/>
              </a:rPr>
            </a:br>
            <a:br>
              <a:rPr lang="en-US">
                <a:solidFill>
                  <a:schemeClr val="bg1"/>
                </a:solidFill>
                <a:latin typeface="Nunito"/>
              </a:rPr>
            </a:br>
            <a:r>
              <a:rPr lang="en-US" b="1">
                <a:solidFill>
                  <a:schemeClr val="bg1"/>
                </a:solidFill>
                <a:latin typeface="Nunito"/>
              </a:rPr>
              <a:t>What is AWS CodeDeploy used for?</a:t>
            </a:r>
            <a:endParaRPr lang="en-US" b="1">
              <a:solidFill>
                <a:schemeClr val="bg1"/>
              </a:solidFill>
            </a:endParaRPr>
          </a:p>
          <a:p>
            <a:pPr algn="ctr"/>
            <a:endParaRPr lang="en-US">
              <a:solidFill>
                <a:schemeClr val="bg1"/>
              </a:solidFill>
            </a:endParaRPr>
          </a:p>
        </p:txBody>
      </p:sp>
      <p:grpSp>
        <p:nvGrpSpPr>
          <p:cNvPr id="362" name="Graphic 190"/>
          <p:cNvGrpSpPr>
            <a:grpSpLocks noGrp="1" noRot="1" noChangeAspect="1" noMove="1" noResize="1" noUngrp="1"/>
          </p:cNvGrpSpPr>
          <p:nvPr/>
        </p:nvGrpSpPr>
        <p:grpSpPr>
          <a:xfrm>
            <a:off x="693117" y="1193254"/>
            <a:ext cx="1291642" cy="429215"/>
            <a:chOff x="2504802" y="1755501"/>
            <a:chExt cx="1598829" cy="531293"/>
          </a:xfrm>
          <a:solidFill>
            <a:schemeClr val="bg1"/>
          </a:solidFill>
        </p:grpSpPr>
        <p:sp>
          <p:nvSpPr>
            <p:cNvPr id="13" name="Freeform: Shape 12"/>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362"/>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p:cNvSpPr>
            <a:spLocks noGrp="1" noRot="1" noChangeAspect="1" noMove="1" noResize="1" noEditPoints="1" noAdjustHandles="1" noChangeArrowheads="1" noChangeShapeType="1" noTextEdit="1"/>
          </p:cNvSpPr>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65" name="Graphic 212"/>
          <p:cNvSpPr>
            <a:spLocks noGrp="1" noRot="1" noChangeAspect="1" noMove="1" noResize="1" noEditPoints="1" noAdjustHandles="1" noChangeArrowheads="1" noChangeShapeType="1" noTextEdit="1"/>
          </p:cNvSpPr>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grpSp>
        <p:nvGrpSpPr>
          <p:cNvPr id="20" name="Graphic 4"/>
          <p:cNvGrpSpPr>
            <a:grpSpLocks noGrp="1" noRot="1" noChangeAspect="1" noMove="1" noResize="1" noUngrp="1"/>
          </p:cNvGrpSpPr>
          <p:nvPr/>
        </p:nvGrpSpPr>
        <p:grpSpPr>
          <a:xfrm>
            <a:off x="4680915" y="4748271"/>
            <a:ext cx="1330536" cy="1330521"/>
            <a:chOff x="5734037" y="3067039"/>
            <a:chExt cx="724483" cy="724489"/>
          </a:xfrm>
          <a:solidFill>
            <a:schemeClr val="bg1"/>
          </a:solidFill>
        </p:grpSpPr>
        <p:sp>
          <p:nvSpPr>
            <p:cNvPr id="21" name="Freeform: Shape 20"/>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p:cNvGrpSpPr>
            <a:grpSpLocks noGrp="1" noRot="1" noChangeAspect="1" noMove="1" noResize="1" noUngrp="1"/>
          </p:cNvGrpSpPr>
          <p:nvPr/>
        </p:nvGrpSpPr>
        <p:grpSpPr>
          <a:xfrm>
            <a:off x="4680915" y="4748271"/>
            <a:ext cx="1330536" cy="1330521"/>
            <a:chOff x="5734037" y="3067039"/>
            <a:chExt cx="724483" cy="724489"/>
          </a:xfrm>
          <a:solidFill>
            <a:schemeClr val="bg1">
              <a:alpha val="60000"/>
            </a:schemeClr>
          </a:solidFill>
        </p:grpSpPr>
        <p:sp>
          <p:nvSpPr>
            <p:cNvPr id="192" name="Freeform: Shape 191"/>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p:cNvSpPr>
            <a:spLocks noGrp="1"/>
          </p:cNvSpPr>
          <p:nvPr>
            <p:ph idx="1"/>
          </p:nvPr>
        </p:nvSpPr>
        <p:spPr>
          <a:xfrm>
            <a:off x="6477270" y="1130846"/>
            <a:ext cx="4974771" cy="4351338"/>
          </a:xfrm>
        </p:spPr>
        <p:txBody>
          <a:bodyPr vert="horz" lIns="91440" tIns="45720" rIns="91440" bIns="45720" rtlCol="0" anchor="t">
            <a:normAutofit fontScale="92500"/>
          </a:bodyPr>
          <a:lstStyle/>
          <a:p>
            <a:r>
              <a:rPr lang="en-US" sz="1400" dirty="0">
                <a:solidFill>
                  <a:schemeClr val="bg1"/>
                </a:solidFill>
                <a:latin typeface="Nunito"/>
              </a:rPr>
              <a:t>AWS </a:t>
            </a:r>
            <a:r>
              <a:rPr lang="en-US" sz="1400" dirty="0" err="1">
                <a:solidFill>
                  <a:schemeClr val="bg1"/>
                </a:solidFill>
                <a:latin typeface="Nunito"/>
              </a:rPr>
              <a:t>CodeDeploy</a:t>
            </a:r>
            <a:r>
              <a:rPr lang="en-US" sz="1400" dirty="0">
                <a:solidFill>
                  <a:schemeClr val="bg1"/>
                </a:solidFill>
                <a:latin typeface="Nunito"/>
              </a:rPr>
              <a:t> is a tool used to automatically put new or updated programs on different types of computers</a:t>
            </a:r>
            <a:endParaRPr lang="en-US" sz="1400" dirty="0">
              <a:solidFill>
                <a:schemeClr val="bg1"/>
              </a:solidFill>
              <a:latin typeface="Aptos" panose="020B0004020202020204"/>
            </a:endParaRPr>
          </a:p>
          <a:p>
            <a:r>
              <a:rPr lang="en-US" sz="1400" dirty="0">
                <a:solidFill>
                  <a:schemeClr val="bg1"/>
                </a:solidFill>
                <a:latin typeface="Nunito"/>
              </a:rPr>
              <a:t>It can work with AWS computers that run without a server, regular computers in your office, AWS computers you rent, and computers that run lots of small programs in containers. </a:t>
            </a:r>
            <a:endParaRPr lang="en-US" sz="1400" dirty="0">
              <a:solidFill>
                <a:schemeClr val="bg1"/>
              </a:solidFill>
              <a:latin typeface="Aptos" panose="020B0004020202020204"/>
            </a:endParaRPr>
          </a:p>
          <a:p>
            <a:r>
              <a:rPr lang="en-US" sz="1400" dirty="0" err="1">
                <a:solidFill>
                  <a:schemeClr val="bg1"/>
                </a:solidFill>
                <a:latin typeface="Nunito"/>
              </a:rPr>
              <a:t>CodeDeploy</a:t>
            </a:r>
            <a:r>
              <a:rPr lang="en-US" sz="1400" dirty="0">
                <a:solidFill>
                  <a:schemeClr val="bg1"/>
                </a:solidFill>
                <a:latin typeface="Nunito"/>
              </a:rPr>
              <a:t> can update many kinds of files, like main program files, web pages, settings files, small helper programs, and even pictures and videos. </a:t>
            </a:r>
            <a:endParaRPr lang="en-US" sz="1400" dirty="0">
              <a:solidFill>
                <a:schemeClr val="bg1"/>
              </a:solidFill>
              <a:latin typeface="Aptos" panose="020B0004020202020204"/>
            </a:endParaRPr>
          </a:p>
          <a:p>
            <a:r>
              <a:rPr lang="en-US" sz="1400" dirty="0">
                <a:solidFill>
                  <a:schemeClr val="bg1"/>
                </a:solidFill>
                <a:latin typeface="Nunito"/>
              </a:rPr>
              <a:t>You can keep your program files in places like GitHub, Bitbucket, or AWS S3, and </a:t>
            </a:r>
            <a:r>
              <a:rPr lang="en-US" sz="1400" dirty="0" err="1">
                <a:solidFill>
                  <a:schemeClr val="bg1"/>
                </a:solidFill>
                <a:latin typeface="Nunito"/>
              </a:rPr>
              <a:t>CodeDeploy</a:t>
            </a:r>
            <a:r>
              <a:rPr lang="en-US" sz="1400" dirty="0">
                <a:solidFill>
                  <a:schemeClr val="bg1"/>
                </a:solidFill>
                <a:latin typeface="Nunito"/>
              </a:rPr>
              <a:t> will get them from there without changing your original files.</a:t>
            </a:r>
            <a:endParaRPr lang="en-US" sz="1400" dirty="0">
              <a:solidFill>
                <a:schemeClr val="bg1"/>
              </a:solidFill>
              <a:latin typeface="Aptos" panose="020B0004020202020204"/>
            </a:endParaRPr>
          </a:p>
          <a:p>
            <a:r>
              <a:rPr lang="en-US" sz="1400" dirty="0">
                <a:solidFill>
                  <a:schemeClr val="bg1"/>
                </a:solidFill>
                <a:latin typeface="Nunito"/>
              </a:rPr>
              <a:t> This tool helps you add new things to your programs easily, keeps your programs running while updating them, and handles tricky updates without making mistakes. </a:t>
            </a:r>
            <a:endParaRPr lang="en-US" sz="1400" dirty="0">
              <a:solidFill>
                <a:schemeClr val="bg1"/>
              </a:solidFill>
              <a:latin typeface="Aptos" panose="020B0004020202020204"/>
            </a:endParaRPr>
          </a:p>
          <a:p>
            <a:r>
              <a:rPr lang="en-US" sz="1400" dirty="0" err="1">
                <a:solidFill>
                  <a:schemeClr val="bg1"/>
                </a:solidFill>
                <a:latin typeface="Nunito"/>
              </a:rPr>
              <a:t>CodeDeploy</a:t>
            </a:r>
            <a:r>
              <a:rPr lang="en-US" sz="1400" dirty="0">
                <a:solidFill>
                  <a:schemeClr val="bg1"/>
                </a:solidFill>
                <a:latin typeface="Nunito"/>
              </a:rPr>
              <a:t> makes it safer and easier to update your programs than doing it by hand, which helps avoid problems that can happen with manual updates.</a:t>
            </a:r>
            <a:endParaRPr lang="en-US" sz="1400" dirty="0">
              <a:solidFill>
                <a:schemeClr val="bg1"/>
              </a:solidFill>
            </a:endParaRPr>
          </a:p>
          <a:p>
            <a:br>
              <a:rPr lang="en-US" sz="1300" dirty="0"/>
            </a:br>
            <a:endParaRPr lang="en-US" sz="130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1" y="-29768"/>
            <a:ext cx="12202175" cy="1519356"/>
            <a:chOff x="-1" y="-29768"/>
            <a:chExt cx="12202175" cy="1519356"/>
          </a:xfrm>
        </p:grpSpPr>
        <p:sp>
          <p:nvSpPr>
            <p:cNvPr id="9" name="Rectangle 8"/>
            <p:cNvSpPr/>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76691" y="301843"/>
            <a:ext cx="10477109" cy="1003532"/>
          </a:xfrm>
        </p:spPr>
        <p:txBody>
          <a:bodyPr anchor="ctr">
            <a:normAutofit fontScale="90000"/>
          </a:bodyPr>
          <a:lstStyle/>
          <a:p>
            <a:br>
              <a:rPr lang="en-US" sz="1500" dirty="0">
                <a:latin typeface="Nunito"/>
              </a:rPr>
            </a:br>
            <a:br>
              <a:rPr lang="en-US" sz="1500" dirty="0">
                <a:latin typeface="Nunito"/>
              </a:rPr>
            </a:br>
            <a:br>
              <a:rPr lang="en-US" sz="1500" dirty="0">
                <a:latin typeface="Nunito"/>
              </a:rPr>
            </a:br>
            <a:r>
              <a:rPr lang="en-US" sz="2800" b="1" dirty="0">
                <a:solidFill>
                  <a:srgbClr val="FFFFFF"/>
                </a:solidFill>
                <a:latin typeface="Nunito"/>
              </a:rPr>
              <a:t>Overview of </a:t>
            </a:r>
            <a:r>
              <a:rPr lang="en-US" sz="2800" b="1" err="1">
                <a:solidFill>
                  <a:srgbClr val="FFFFFF"/>
                </a:solidFill>
                <a:latin typeface="Nunito"/>
              </a:rPr>
              <a:t>CodeDeploy</a:t>
            </a:r>
            <a:r>
              <a:rPr lang="en-US" sz="2800" b="1" dirty="0">
                <a:solidFill>
                  <a:srgbClr val="FFFFFF"/>
                </a:solidFill>
                <a:latin typeface="Nunito"/>
              </a:rPr>
              <a:t> compute platform</a:t>
            </a:r>
            <a:endParaRPr lang="en-US" sz="2800" b="1">
              <a:solidFill>
                <a:srgbClr val="FFFFFF"/>
              </a:solidFill>
            </a:endParaRPr>
          </a:p>
          <a:p>
            <a:endParaRPr lang="en-US" sz="1500">
              <a:solidFill>
                <a:srgbClr val="FFFFFF"/>
              </a:solidFill>
            </a:endParaRPr>
          </a:p>
        </p:txBody>
      </p:sp>
      <p:sp>
        <p:nvSpPr>
          <p:cNvPr id="3" name="Content Placeholder 2"/>
          <p:cNvSpPr>
            <a:spLocks noGrp="1"/>
          </p:cNvSpPr>
          <p:nvPr>
            <p:ph idx="1"/>
          </p:nvPr>
        </p:nvSpPr>
        <p:spPr>
          <a:xfrm>
            <a:off x="875906" y="2106842"/>
            <a:ext cx="9072252" cy="4061764"/>
          </a:xfrm>
        </p:spPr>
        <p:txBody>
          <a:bodyPr vert="horz" lIns="91440" tIns="45720" rIns="91440" bIns="45720" rtlCol="0" anchor="t">
            <a:noAutofit/>
          </a:bodyPr>
          <a:lstStyle/>
          <a:p>
            <a:r>
              <a:rPr lang="en-US" sz="1800" b="1" dirty="0">
                <a:latin typeface="Nunito"/>
              </a:rPr>
              <a:t>EC2/On-Premises</a:t>
            </a:r>
            <a:endParaRPr lang="en-US" sz="1800" b="1" dirty="0"/>
          </a:p>
          <a:p>
            <a:r>
              <a:rPr lang="en-US" sz="1800" dirty="0">
                <a:latin typeface="Nunito"/>
              </a:rPr>
              <a:t>This includes computers in your office and AWS computers you rent (called EC2). </a:t>
            </a:r>
            <a:r>
              <a:rPr lang="en-US" sz="1800" err="1">
                <a:latin typeface="Nunito"/>
              </a:rPr>
              <a:t>CodeDeploy</a:t>
            </a:r>
            <a:r>
              <a:rPr lang="en-US" sz="1800" dirty="0">
                <a:latin typeface="Nunito"/>
              </a:rPr>
              <a:t> can put all kinds of files on these, like program files, settings, and pictures. It can update these computers in two ways: by changing files directly or by setting up new computers and then switching to them.</a:t>
            </a:r>
            <a:endParaRPr lang="en-US" sz="1800" dirty="0"/>
          </a:p>
          <a:p>
            <a:r>
              <a:rPr lang="en-US" sz="1800" b="1" dirty="0">
                <a:latin typeface="Nunito"/>
              </a:rPr>
              <a:t>AWS Lambda</a:t>
            </a:r>
            <a:endParaRPr lang="en-US" sz="1800" b="1" dirty="0"/>
          </a:p>
          <a:p>
            <a:r>
              <a:rPr lang="en-US" sz="1800" dirty="0">
                <a:latin typeface="Nunito"/>
              </a:rPr>
              <a:t>This is for special programs that run for a short time when needed. </a:t>
            </a:r>
            <a:r>
              <a:rPr lang="en-US" sz="1800" err="1">
                <a:latin typeface="Nunito"/>
              </a:rPr>
              <a:t>CodeDeploy</a:t>
            </a:r>
            <a:r>
              <a:rPr lang="en-US" sz="1800" dirty="0">
                <a:latin typeface="Nunito"/>
              </a:rPr>
              <a:t> can update these programs in different ways, like changing a little bit at a time or all at once.</a:t>
            </a:r>
            <a:endParaRPr lang="en-US" sz="1800" dirty="0"/>
          </a:p>
          <a:p>
            <a:r>
              <a:rPr lang="en-US" sz="1800" b="1" dirty="0">
                <a:latin typeface="Nunito"/>
              </a:rPr>
              <a:t>Amazon ECS</a:t>
            </a:r>
            <a:endParaRPr lang="en-US" sz="1800" b="1" dirty="0"/>
          </a:p>
          <a:p>
            <a:r>
              <a:rPr lang="en-US" sz="1800" dirty="0">
                <a:latin typeface="Nunito"/>
              </a:rPr>
              <a:t>This is for programs that run in containers, which are like small, separate areas on a computer. </a:t>
            </a:r>
            <a:r>
              <a:rPr lang="en-US" sz="1800" err="1">
                <a:latin typeface="Nunito"/>
              </a:rPr>
              <a:t>CodeDeploy</a:t>
            </a:r>
            <a:r>
              <a:rPr lang="en-US" sz="1800" dirty="0">
                <a:latin typeface="Nunito"/>
              </a:rPr>
              <a:t> updates these by making a new set of containers with the updated program, then slowly switching people from the old version to the new one. When everyone is using the new version, the old one is removed.</a:t>
            </a:r>
            <a:endParaRPr lang="en-US" sz="1800" dirty="0"/>
          </a:p>
          <a:p>
            <a:endParaRPr lang="en-US"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6275" y="451388"/>
            <a:ext cx="5558489" cy="319149"/>
          </a:xfrm>
        </p:spPr>
        <p:txBody>
          <a:bodyPr>
            <a:normAutofit fontScale="90000"/>
          </a:bodyPr>
          <a:lstStyle/>
          <a:p>
            <a:br>
              <a:rPr lang="en-US" sz="2400" dirty="0">
                <a:latin typeface="Nunito"/>
              </a:rPr>
            </a:br>
            <a:br>
              <a:rPr lang="en-US" sz="2400" dirty="0">
                <a:latin typeface="Nunito"/>
              </a:rPr>
            </a:br>
            <a:r>
              <a:rPr lang="en-US" sz="2400" b="1" dirty="0">
                <a:latin typeface="Nunito"/>
              </a:rPr>
              <a:t>Benefits of Amazon </a:t>
            </a:r>
            <a:r>
              <a:rPr lang="en-US" sz="2400" b="1" dirty="0" err="1">
                <a:latin typeface="Nunito"/>
              </a:rPr>
              <a:t>CodeDeploy</a:t>
            </a:r>
            <a:endParaRPr lang="en-US" sz="2400" b="1" dirty="0"/>
          </a:p>
          <a:p>
            <a:endParaRPr lang="en-US" sz="2400"/>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547435"/>
            <a:ext cx="5558489" cy="4629528"/>
          </a:xfrm>
        </p:spPr>
        <p:txBody>
          <a:bodyPr vert="horz" lIns="91440" tIns="45720" rIns="91440" bIns="45720" rtlCol="0" anchor="t">
            <a:noAutofit/>
          </a:bodyPr>
          <a:lstStyle/>
          <a:p>
            <a:r>
              <a:rPr lang="en-US" sz="1400" dirty="0">
                <a:latin typeface="Nunito"/>
              </a:rPr>
              <a:t>Automation of Deployments</a:t>
            </a:r>
            <a:endParaRPr lang="en-US" sz="1400" dirty="0"/>
          </a:p>
          <a:p>
            <a:r>
              <a:rPr lang="en-US" sz="1400" err="1">
                <a:latin typeface="Nunito"/>
              </a:rPr>
              <a:t>CodeDeploy</a:t>
            </a:r>
            <a:r>
              <a:rPr lang="en-US" sz="1400" dirty="0">
                <a:latin typeface="Nunito"/>
              </a:rPr>
              <a:t> does all the work of updating your programs for you. It can update programs on different types of computers at the same time, whether they're in AWS or in your own office. This helps you update quickly and reliably.</a:t>
            </a:r>
            <a:endParaRPr lang="en-US" sz="1400" dirty="0"/>
          </a:p>
          <a:p>
            <a:r>
              <a:rPr lang="en-US" sz="1400" dirty="0">
                <a:latin typeface="Nunito"/>
              </a:rPr>
              <a:t>Minimizes Downtime</a:t>
            </a:r>
            <a:endParaRPr lang="en-US" sz="1400" dirty="0"/>
          </a:p>
          <a:p>
            <a:r>
              <a:rPr lang="en-US" sz="1400" err="1">
                <a:latin typeface="Nunito"/>
              </a:rPr>
              <a:t>CodeDeploy</a:t>
            </a:r>
            <a:r>
              <a:rPr lang="en-US" sz="1400" dirty="0">
                <a:latin typeface="Nunito"/>
              </a:rPr>
              <a:t> tries to keep your programs working while it updates them. It makes changes bit by bit and checks if everything is okay. If something goes wrong, it can undo the changes and go back to the old version.</a:t>
            </a:r>
            <a:endParaRPr lang="en-US" sz="1400" dirty="0"/>
          </a:p>
          <a:p>
            <a:r>
              <a:rPr lang="en-US" sz="1400" dirty="0">
                <a:latin typeface="Nunito"/>
              </a:rPr>
              <a:t>Centralized Control</a:t>
            </a:r>
            <a:endParaRPr lang="en-US" sz="1400" dirty="0"/>
          </a:p>
          <a:p>
            <a:r>
              <a:rPr lang="en-US" sz="1400" dirty="0">
                <a:latin typeface="Nunito"/>
              </a:rPr>
              <a:t>You can start updates and see how they're going from one place - the AWS website or by using special commands. </a:t>
            </a:r>
            <a:r>
              <a:rPr lang="en-US" sz="1400" err="1">
                <a:latin typeface="Nunito"/>
              </a:rPr>
              <a:t>CodeDeploy</a:t>
            </a:r>
            <a:r>
              <a:rPr lang="en-US" sz="1400" dirty="0">
                <a:latin typeface="Nunito"/>
              </a:rPr>
              <a:t> tells you when and where each update happened. It can even send you messages to let you know what's happening.</a:t>
            </a:r>
            <a:endParaRPr lang="en-US" sz="1400" dirty="0"/>
          </a:p>
          <a:p>
            <a:r>
              <a:rPr lang="en-US" sz="1400" dirty="0">
                <a:latin typeface="Nunito"/>
              </a:rPr>
              <a:t>Easy Adaptation</a:t>
            </a:r>
            <a:endParaRPr lang="en-US" sz="1400" dirty="0"/>
          </a:p>
          <a:p>
            <a:r>
              <a:rPr lang="en-US" sz="1400" err="1">
                <a:latin typeface="Nunito"/>
              </a:rPr>
              <a:t>CodeDeploy</a:t>
            </a:r>
            <a:r>
              <a:rPr lang="en-US" sz="1400" dirty="0">
                <a:latin typeface="Nunito"/>
              </a:rPr>
              <a:t> works the same way no matter what kind of program you're updating or what language it's written in. You can use it with other tools you might already use for updating programs, like GitHub or Jenkins.</a:t>
            </a:r>
            <a:endParaRPr lang="en-US" sz="1400" dirty="0"/>
          </a:p>
          <a:p>
            <a:endParaRPr lang="en-US" sz="1400" dirty="0"/>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p:cNvSpPr>
            <a:spLocks noGrp="1" noRot="1" noChangeAspect="1" noMove="1" noResize="1" noEditPoints="1" noAdjustHandles="1" noChangeArrowheads="1" noChangeShapeType="1" noTextEdit="1"/>
          </p:cNvSpPr>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2848" y="0"/>
            <a:ext cx="12188949" cy="6858000"/>
            <a:chOff x="-2848" y="0"/>
            <a:chExt cx="12188949" cy="6858000"/>
          </a:xfrm>
        </p:grpSpPr>
        <p:sp>
          <p:nvSpPr>
            <p:cNvPr id="11" name="Color Cover"/>
            <p:cNvSpPr/>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p:cNvSpPr/>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a:grpSpLocks noGrp="1" noRot="1" noChangeAspect="1" noMove="1" noResize="1" noUngrp="1"/>
          </p:cNvGrpSpPr>
          <p:nvPr/>
        </p:nvGrpSpPr>
        <p:grpSpPr>
          <a:xfrm>
            <a:off x="651279" y="598259"/>
            <a:ext cx="10889442" cy="5680742"/>
            <a:chOff x="651279" y="598259"/>
            <a:chExt cx="10889442" cy="5680742"/>
          </a:xfrm>
        </p:grpSpPr>
        <p:sp>
          <p:nvSpPr>
            <p:cNvPr id="15"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p:cNvGrpSpPr>
            <a:grpSpLocks noGrp="1" noRot="1" noChangeAspect="1" noMove="1" noResize="1" noUngrp="1"/>
          </p:cNvGrpSpPr>
          <p:nvPr/>
        </p:nvGrpSpPr>
        <p:grpSpPr>
          <a:xfrm>
            <a:off x="1524" y="0"/>
            <a:ext cx="12188952" cy="6858000"/>
            <a:chOff x="0" y="0"/>
            <a:chExt cx="12188952" cy="6858000"/>
          </a:xfrm>
        </p:grpSpPr>
        <p:sp>
          <p:nvSpPr>
            <p:cNvPr id="19" name="Freeform: Shape 18"/>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1014984" y="891712"/>
            <a:ext cx="4246378" cy="5160789"/>
          </a:xfrm>
        </p:spPr>
        <p:txBody>
          <a:bodyPr anchor="ctr">
            <a:normAutofit/>
          </a:bodyPr>
          <a:lstStyle/>
          <a:p>
            <a:br>
              <a:rPr lang="en-US" sz="4800" dirty="0">
                <a:latin typeface="Nunito"/>
              </a:rPr>
            </a:br>
            <a:br>
              <a:rPr lang="en-US" sz="4800" dirty="0">
                <a:latin typeface="Nunito"/>
              </a:rPr>
            </a:br>
            <a:r>
              <a:rPr lang="en-US" sz="4000" b="1" dirty="0">
                <a:solidFill>
                  <a:schemeClr val="bg1"/>
                </a:solidFill>
                <a:latin typeface="Nunito"/>
              </a:rPr>
              <a:t>Which type of deployments are supported by AWS </a:t>
            </a:r>
            <a:r>
              <a:rPr lang="en-US" sz="4000" b="1" err="1">
                <a:solidFill>
                  <a:schemeClr val="bg1"/>
                </a:solidFill>
                <a:latin typeface="Nunito"/>
              </a:rPr>
              <a:t>CodeDeploy</a:t>
            </a:r>
            <a:r>
              <a:rPr lang="en-US" sz="4000" b="1" dirty="0">
                <a:solidFill>
                  <a:schemeClr val="bg1"/>
                </a:solidFill>
                <a:latin typeface="Nunito"/>
              </a:rPr>
              <a:t>?</a:t>
            </a:r>
            <a:endParaRPr lang="en-US" sz="4000" b="1" dirty="0">
              <a:solidFill>
                <a:schemeClr val="bg1"/>
              </a:solidFill>
            </a:endParaRPr>
          </a:p>
          <a:p>
            <a:endParaRPr lang="en-US" sz="4800" b="1">
              <a:solidFill>
                <a:schemeClr val="bg1"/>
              </a:solidFill>
            </a:endParaRPr>
          </a:p>
        </p:txBody>
      </p:sp>
      <p:sp>
        <p:nvSpPr>
          <p:cNvPr id="3" name="Content Placeholder 2"/>
          <p:cNvSpPr>
            <a:spLocks noGrp="1"/>
          </p:cNvSpPr>
          <p:nvPr>
            <p:ph idx="1"/>
          </p:nvPr>
        </p:nvSpPr>
        <p:spPr>
          <a:xfrm>
            <a:off x="5698683" y="891713"/>
            <a:ext cx="5298501" cy="5160790"/>
          </a:xfrm>
        </p:spPr>
        <p:txBody>
          <a:bodyPr vert="horz" lIns="91440" tIns="45720" rIns="91440" bIns="45720" rtlCol="0" anchor="ctr">
            <a:normAutofit/>
          </a:bodyPr>
          <a:lstStyle/>
          <a:p>
            <a:r>
              <a:rPr lang="en-US" sz="1300" b="1" dirty="0">
                <a:solidFill>
                  <a:schemeClr val="bg1"/>
                </a:solidFill>
                <a:latin typeface="Nunito"/>
              </a:rPr>
              <a:t>In-place updates</a:t>
            </a:r>
            <a:endParaRPr lang="en-US" sz="1300" b="1">
              <a:solidFill>
                <a:schemeClr val="bg1"/>
              </a:solidFill>
            </a:endParaRPr>
          </a:p>
          <a:p>
            <a:r>
              <a:rPr lang="en-US" sz="1300" dirty="0">
                <a:solidFill>
                  <a:schemeClr val="bg1"/>
                </a:solidFill>
                <a:latin typeface="Nunito"/>
              </a:rPr>
              <a:t>This is used for regular computers. It updates the program on each computer one by one. While updating, it stops the old version, puts the new version on, and then starts it again. It can also take the computer out of use while updating, so users don't see any problems.</a:t>
            </a:r>
            <a:endParaRPr lang="en-US" sz="1300">
              <a:solidFill>
                <a:schemeClr val="bg1"/>
              </a:solidFill>
            </a:endParaRPr>
          </a:p>
          <a:p>
            <a:r>
              <a:rPr lang="en-US" sz="1300" b="1" dirty="0">
                <a:solidFill>
                  <a:schemeClr val="bg1"/>
                </a:solidFill>
                <a:latin typeface="Nunito"/>
              </a:rPr>
              <a:t>Blue/green updates</a:t>
            </a:r>
            <a:endParaRPr lang="en-US" sz="1300" b="1" dirty="0">
              <a:solidFill>
                <a:schemeClr val="bg1"/>
              </a:solidFill>
            </a:endParaRPr>
          </a:p>
          <a:p>
            <a:r>
              <a:rPr lang="en-US" sz="1300" dirty="0">
                <a:solidFill>
                  <a:schemeClr val="bg1"/>
                </a:solidFill>
                <a:latin typeface="Nunito"/>
              </a:rPr>
              <a:t>This sets up a whole new set of computers with the new version. It lets you test the new version before letting everyone use it. There are three ways to switch users to the new version:</a:t>
            </a:r>
            <a:endParaRPr lang="en-US" sz="1300" dirty="0">
              <a:solidFill>
                <a:schemeClr val="bg1"/>
              </a:solidFill>
            </a:endParaRPr>
          </a:p>
          <a:p>
            <a:r>
              <a:rPr lang="en-US" sz="1300" dirty="0">
                <a:solidFill>
                  <a:schemeClr val="bg1"/>
                </a:solidFill>
                <a:latin typeface="Nunito"/>
              </a:rPr>
              <a:t>Bit by bit : It moves users to the new version in two steps.</a:t>
            </a:r>
            <a:endParaRPr lang="en-US" sz="1300" dirty="0">
              <a:solidFill>
                <a:schemeClr val="bg1"/>
              </a:solidFill>
            </a:endParaRPr>
          </a:p>
          <a:p>
            <a:r>
              <a:rPr lang="en-US" sz="1300" dirty="0">
                <a:solidFill>
                  <a:schemeClr val="bg1"/>
                </a:solidFill>
                <a:latin typeface="Nunito"/>
              </a:rPr>
              <a:t>Slowly : It moves users to the new version a little at a time, at set times.</a:t>
            </a:r>
            <a:endParaRPr lang="en-US" sz="1300" dirty="0">
              <a:solidFill>
                <a:schemeClr val="bg1"/>
              </a:solidFill>
            </a:endParaRPr>
          </a:p>
          <a:p>
            <a:r>
              <a:rPr lang="en-US" sz="1300" dirty="0">
                <a:solidFill>
                  <a:schemeClr val="bg1"/>
                </a:solidFill>
                <a:latin typeface="Nunito"/>
              </a:rPr>
              <a:t>All at once : It switches all users to the new version right away.</a:t>
            </a:r>
            <a:endParaRPr lang="en-US" sz="1300" dirty="0">
              <a:solidFill>
                <a:schemeClr val="bg1"/>
              </a:solidFill>
            </a:endParaRPr>
          </a:p>
          <a:p>
            <a:r>
              <a:rPr lang="en-US" sz="1300" dirty="0">
                <a:solidFill>
                  <a:schemeClr val="bg1"/>
                </a:solidFill>
                <a:latin typeface="Nunito"/>
              </a:rPr>
              <a:t>Blue/green updates are safer because you can easily go back to the old version if there are problems. They work with all types of AWS computers.</a:t>
            </a:r>
            <a:endParaRPr lang="en-US" sz="1300" dirty="0">
              <a:solidFill>
                <a:schemeClr val="bg1"/>
              </a:solidFill>
            </a:endParaRPr>
          </a:p>
          <a:p>
            <a:endParaRPr lang="en-US" sz="130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p:cNvSpPr>
            <a:spLocks noGrp="1" noRot="1" noChangeAspect="1" noMove="1" noResize="1" noEditPoints="1" noAdjustHandles="1" noChangeArrowheads="1" noChangeShapeType="1" noTextEdit="1"/>
          </p:cNvSpPr>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p:cNvSpPr>
            <a:spLocks noGrp="1" noRot="1" noChangeAspect="1" noMove="1" noResize="1" noEditPoints="1" noAdjustHandles="1" noChangeArrowheads="1" noChangeShapeType="1" noTextEdit="1"/>
          </p:cNvSpPr>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p:cNvGrpSpPr>
            <a:grpSpLocks noGrp="1" noRot="1" noChangeAspect="1" noMove="1" noResize="1" noUngrp="1"/>
          </p:cNvGrpSpPr>
          <p:nvPr/>
        </p:nvGrpSpPr>
        <p:grpSpPr>
          <a:xfrm>
            <a:off x="0" y="0"/>
            <a:ext cx="4707053" cy="6858000"/>
            <a:chOff x="651279" y="598259"/>
            <a:chExt cx="10889442" cy="5680742"/>
          </a:xfrm>
        </p:grpSpPr>
        <p:sp>
          <p:nvSpPr>
            <p:cNvPr id="14"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a:grpSpLocks noGrp="1" noRot="1" noChangeAspect="1" noMove="1" noResize="1" noUngrp="1"/>
          </p:cNvGrpSpPr>
          <p:nvPr/>
        </p:nvGrpSpPr>
        <p:grpSpPr>
          <a:xfrm>
            <a:off x="1524" y="0"/>
            <a:ext cx="12188952" cy="6858000"/>
            <a:chOff x="0" y="0"/>
            <a:chExt cx="12188952" cy="6858000"/>
          </a:xfrm>
        </p:grpSpPr>
        <p:sp>
          <p:nvSpPr>
            <p:cNvPr id="18" name="Freeform: Shape 17"/>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86385" y="841248"/>
            <a:ext cx="3515244" cy="5340097"/>
          </a:xfrm>
        </p:spPr>
        <p:txBody>
          <a:bodyPr anchor="ctr">
            <a:normAutofit/>
          </a:bodyPr>
          <a:lstStyle/>
          <a:p>
            <a:br>
              <a:rPr lang="en-US" sz="4800">
                <a:solidFill>
                  <a:schemeClr val="bg1"/>
                </a:solidFill>
                <a:latin typeface="Nunito"/>
              </a:rPr>
            </a:br>
            <a:br>
              <a:rPr lang="en-US" sz="4800" b="1">
                <a:solidFill>
                  <a:schemeClr val="bg1"/>
                </a:solidFill>
                <a:latin typeface="Nunito"/>
              </a:rPr>
            </a:br>
            <a:r>
              <a:rPr lang="en-US" sz="4800" b="1">
                <a:solidFill>
                  <a:schemeClr val="bg1"/>
                </a:solidFill>
                <a:latin typeface="Nunito"/>
              </a:rPr>
              <a:t>Conclusion</a:t>
            </a:r>
            <a:endParaRPr lang="en-US" sz="4800" b="1">
              <a:solidFill>
                <a:schemeClr val="bg1"/>
              </a:solidFill>
            </a:endParaRPr>
          </a:p>
          <a:p>
            <a:endParaRPr lang="en-US" sz="4800">
              <a:solidFill>
                <a:schemeClr val="bg1"/>
              </a:solidFill>
            </a:endParaRPr>
          </a:p>
        </p:txBody>
      </p:sp>
      <p:graphicFrame>
        <p:nvGraphicFramePr>
          <p:cNvPr id="5" name="Content Placeholder 2"/>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Slide Background Fill"/>
          <p:cNvSpPr>
            <a:spLocks noGrp="1" noRot="1" noChangeAspect="1" noMove="1" noResize="1" noEditPoints="1" noAdjustHandles="1" noChangeArrowheads="1" noChangeShapeType="1" noTextEdit="1"/>
          </p:cNvSpPr>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olor Cover"/>
          <p:cNvSpPr>
            <a:spLocks noGrp="1" noRot="1" noChangeAspect="1" noMove="1" noResize="1" noEditPoints="1" noAdjustHandles="1" noChangeArrowheads="1" noChangeShapeType="1" noTextEdit="1"/>
          </p:cNvSpPr>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p:cNvGrpSpPr>
            <a:grpSpLocks noGrp="1" noRot="1" noChangeAspect="1" noMove="1" noResize="1" noUngrp="1"/>
          </p:cNvGrpSpPr>
          <p:nvPr/>
        </p:nvGrpSpPr>
        <p:grpSpPr>
          <a:xfrm>
            <a:off x="0" y="-7167"/>
            <a:ext cx="12188952" cy="3490956"/>
            <a:chOff x="651279" y="598259"/>
            <a:chExt cx="10889442" cy="5680742"/>
          </a:xfrm>
        </p:grpSpPr>
        <p:sp>
          <p:nvSpPr>
            <p:cNvPr id="81" name="Color"/>
            <p:cNvSpPr/>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Color"/>
            <p:cNvSpPr/>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A close-up of people shaking hands&#10;&#10;Description automatically generated"/>
          <p:cNvPicPr>
            <a:picLocks noChangeAspect="1"/>
          </p:cNvPicPr>
          <p:nvPr/>
        </p:nvPicPr>
        <p:blipFill>
          <a:blip r:embed="rId1"/>
          <a:srcRect r="41397" b="-1838"/>
          <a:stretch>
            <a:fillRect/>
          </a:stretch>
        </p:blipFill>
        <p:spPr>
          <a:xfrm>
            <a:off x="6803647" y="2983564"/>
            <a:ext cx="5388639" cy="3924446"/>
          </a:xfrm>
          <a:prstGeom prst="rect">
            <a:avLst/>
          </a:prstGeom>
        </p:spPr>
      </p:pic>
      <p:grpSp>
        <p:nvGrpSpPr>
          <p:cNvPr id="70" name="Group 69"/>
          <p:cNvGrpSpPr>
            <a:grpSpLocks noGrp="1" noRot="1" noChangeAspect="1" noMove="1" noResize="1" noUngrp="1"/>
          </p:cNvGrpSpPr>
          <p:nvPr/>
        </p:nvGrpSpPr>
        <p:grpSpPr>
          <a:xfrm>
            <a:off x="1524" y="0"/>
            <a:ext cx="12188952" cy="6858000"/>
            <a:chOff x="0" y="0"/>
            <a:chExt cx="12188952" cy="6858000"/>
          </a:xfrm>
        </p:grpSpPr>
        <p:sp>
          <p:nvSpPr>
            <p:cNvPr id="71" name="Freeform: Shape 70"/>
            <p:cNvSpPr/>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2" name="Freeform: Shape 71"/>
            <p:cNvSpPr/>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3" name="Freeform: Shape 72"/>
            <p:cNvSpPr/>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4" name="Freeform: Shape 73"/>
            <p:cNvSpPr/>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5" name="Freeform: Shape 74"/>
            <p:cNvSpPr/>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6" name="Freeform: Shape 75"/>
            <p:cNvSpPr/>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7" name="Freeform: Shape 76"/>
            <p:cNvSpPr/>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1163519" y="-6218"/>
            <a:ext cx="8307719" cy="3693259"/>
          </a:xfrm>
        </p:spPr>
        <p:txBody>
          <a:bodyPr vert="horz" lIns="91440" tIns="45720" rIns="91440" bIns="45720" rtlCol="0" anchor="ctr">
            <a:normAutofit/>
          </a:bodyPr>
          <a:lstStyle/>
          <a:p>
            <a:r>
              <a:rPr lang="en-US" sz="4000" kern="1200" dirty="0">
                <a:solidFill>
                  <a:schemeClr val="bg1"/>
                </a:solidFill>
                <a:latin typeface="+mj-lt"/>
                <a:ea typeface="+mj-ea"/>
                <a:cs typeface="+mj-cs"/>
              </a:rPr>
              <a:t>PRESENTED BY</a:t>
            </a:r>
            <a:br>
              <a:rPr lang="en-US" sz="4000" dirty="0"/>
            </a:br>
            <a:r>
              <a:rPr lang="en-US" sz="4000" dirty="0">
                <a:solidFill>
                  <a:schemeClr val="bg1"/>
                </a:solidFill>
              </a:rPr>
              <a:t> </a:t>
            </a:r>
            <a:r>
              <a:rPr lang="en-US" sz="4000" b="1" err="1">
                <a:solidFill>
                  <a:schemeClr val="bg1"/>
                </a:solidFill>
              </a:rPr>
              <a:t>Latharani</a:t>
            </a:r>
            <a:br>
              <a:rPr lang="en-US" sz="4000" b="1" dirty="0"/>
            </a:br>
            <a:r>
              <a:rPr lang="en-US" sz="4000" dirty="0">
                <a:solidFill>
                  <a:schemeClr val="bg1"/>
                </a:solidFill>
              </a:rPr>
              <a:t> </a:t>
            </a:r>
            <a:r>
              <a:rPr lang="en-US" sz="4000" kern="1200" dirty="0">
                <a:solidFill>
                  <a:schemeClr val="bg1"/>
                </a:solidFill>
                <a:latin typeface="+mj-lt"/>
                <a:ea typeface="+mj-ea"/>
                <a:cs typeface="+mj-cs"/>
              </a:rPr>
              <a:t>SPESHWAY SOLUTIONS Pvt Ltd</a:t>
            </a:r>
            <a:endParaRPr lang="en-US" sz="4000" kern="1200" dirty="0">
              <a:solidFill>
                <a:schemeClr val="bg1"/>
              </a:solidFill>
              <a:latin typeface="+mj-lt"/>
            </a:endParaRPr>
          </a:p>
        </p:txBody>
      </p:sp>
      <p:pic>
        <p:nvPicPr>
          <p:cNvPr id="6" name="Picture 5" descr="Image result for thank you slide for ppt"/>
          <p:cNvPicPr>
            <a:picLocks noChangeAspect="1"/>
          </p:cNvPicPr>
          <p:nvPr/>
        </p:nvPicPr>
        <p:blipFill>
          <a:blip r:embed="rId2"/>
          <a:stretch>
            <a:fillRect/>
          </a:stretch>
        </p:blipFill>
        <p:spPr>
          <a:xfrm>
            <a:off x="209910" y="3440562"/>
            <a:ext cx="6596329" cy="33986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38200" y="382378"/>
            <a:ext cx="4508946" cy="1641864"/>
          </a:xfrm>
        </p:spPr>
        <p:txBody>
          <a:bodyPr anchor="b">
            <a:normAutofit/>
          </a:bodyPr>
          <a:lstStyle/>
          <a:p>
            <a:pPr algn="r"/>
            <a:r>
              <a:rPr lang="en-US" b="1">
                <a:solidFill>
                  <a:schemeClr val="bg1"/>
                </a:solidFill>
                <a:latin typeface="Roboto"/>
                <a:ea typeface="Roboto"/>
                <a:cs typeface="Roboto"/>
              </a:rPr>
              <a:t>Advantages of Using Jenkins</a:t>
            </a:r>
            <a:endParaRPr lang="en-US" b="1">
              <a:solidFill>
                <a:schemeClr val="bg1"/>
              </a:solidFill>
            </a:endParaRPr>
          </a:p>
          <a:p>
            <a:pPr algn="r"/>
            <a:endParaRPr lang="en-US" b="1">
              <a:solidFill>
                <a:schemeClr val="bg1"/>
              </a:solidFill>
            </a:endParaRPr>
          </a:p>
        </p:txBody>
      </p:sp>
      <p:cxnSp>
        <p:nvCxnSpPr>
          <p:cNvPr id="10" name="Straight Connector 9"/>
          <p:cNvCxnSpPr>
            <a:cxnSpLocks noGrp="1" noRot="1" noChangeAspect="1" noMove="1" noResize="1" noEditPoints="1" noAdjustHandles="1" noChangeArrowheads="1" noChangeShapeType="1"/>
          </p:cNvCxnSpPr>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1751976"/>
            <a:ext cx="9406666" cy="4173125"/>
          </a:xfrm>
        </p:spPr>
        <p:txBody>
          <a:bodyPr vert="horz" lIns="91440" tIns="45720" rIns="91440" bIns="45720" rtlCol="0" anchor="t">
            <a:noAutofit/>
          </a:bodyPr>
          <a:lstStyle/>
          <a:p>
            <a:r>
              <a:rPr lang="en-US" sz="1800" dirty="0">
                <a:solidFill>
                  <a:schemeClr val="bg1"/>
                </a:solidFill>
                <a:latin typeface="Montserrat"/>
              </a:rPr>
              <a:t>It is an open source tool.</a:t>
            </a:r>
            <a:endParaRPr lang="en-US" sz="1800" dirty="0">
              <a:solidFill>
                <a:schemeClr val="bg1"/>
              </a:solidFill>
            </a:endParaRPr>
          </a:p>
          <a:p>
            <a:r>
              <a:rPr lang="en-US" sz="1800" dirty="0">
                <a:solidFill>
                  <a:schemeClr val="bg1"/>
                </a:solidFill>
                <a:latin typeface="Montserrat"/>
              </a:rPr>
              <a:t>It is free of cost.</a:t>
            </a:r>
            <a:endParaRPr lang="en-US" sz="1800" dirty="0">
              <a:solidFill>
                <a:schemeClr val="bg1"/>
              </a:solidFill>
            </a:endParaRPr>
          </a:p>
          <a:p>
            <a:r>
              <a:rPr lang="en-US" sz="1800" dirty="0">
                <a:solidFill>
                  <a:schemeClr val="bg1"/>
                </a:solidFill>
                <a:latin typeface="Montserrat"/>
              </a:rPr>
              <a:t>It does not require additional installations or components. Means it is easy to install.</a:t>
            </a:r>
            <a:endParaRPr lang="en-US" sz="1800" dirty="0">
              <a:solidFill>
                <a:schemeClr val="bg1"/>
              </a:solidFill>
            </a:endParaRPr>
          </a:p>
          <a:p>
            <a:r>
              <a:rPr lang="en-US" sz="1800" dirty="0">
                <a:solidFill>
                  <a:schemeClr val="bg1"/>
                </a:solidFill>
                <a:latin typeface="Montserrat"/>
              </a:rPr>
              <a:t>Easily configurable.</a:t>
            </a:r>
            <a:endParaRPr lang="en-US" sz="1800" dirty="0">
              <a:solidFill>
                <a:schemeClr val="bg1"/>
              </a:solidFill>
            </a:endParaRPr>
          </a:p>
          <a:p>
            <a:r>
              <a:rPr lang="en-US" sz="1800" dirty="0">
                <a:solidFill>
                  <a:schemeClr val="bg1"/>
                </a:solidFill>
                <a:latin typeface="Montserrat"/>
              </a:rPr>
              <a:t>It supports 1000 or more plugins to ease your work. If a plugin does not exist, you can write the script for it and share with community.</a:t>
            </a:r>
            <a:endParaRPr lang="en-US" sz="1800" dirty="0">
              <a:solidFill>
                <a:schemeClr val="bg1"/>
              </a:solidFill>
            </a:endParaRPr>
          </a:p>
          <a:p>
            <a:r>
              <a:rPr lang="en-US" sz="1800" dirty="0">
                <a:solidFill>
                  <a:schemeClr val="bg1"/>
                </a:solidFill>
                <a:latin typeface="Montserrat"/>
              </a:rPr>
              <a:t>It is built in java and hence it is portable.</a:t>
            </a:r>
            <a:endParaRPr lang="en-US" sz="1800" dirty="0">
              <a:solidFill>
                <a:schemeClr val="bg1"/>
              </a:solidFill>
            </a:endParaRPr>
          </a:p>
          <a:p>
            <a:r>
              <a:rPr lang="en-US" sz="1800" dirty="0">
                <a:solidFill>
                  <a:schemeClr val="bg1"/>
                </a:solidFill>
                <a:latin typeface="Montserrat"/>
              </a:rPr>
              <a:t>It is platform independent. It is available for all platforms and different operating systems. Like OS X, Windows or Linux.</a:t>
            </a:r>
            <a:endParaRPr lang="en-US" sz="1800" dirty="0">
              <a:solidFill>
                <a:schemeClr val="bg1"/>
              </a:solidFill>
            </a:endParaRPr>
          </a:p>
          <a:p>
            <a:r>
              <a:rPr lang="en-US" sz="1800" dirty="0">
                <a:solidFill>
                  <a:schemeClr val="bg1"/>
                </a:solidFill>
                <a:latin typeface="Montserrat"/>
              </a:rPr>
              <a:t>Easy support, since it open source and widely used.</a:t>
            </a:r>
            <a:endParaRPr lang="en-US" sz="1800" dirty="0">
              <a:solidFill>
                <a:schemeClr val="bg1"/>
              </a:solidFill>
            </a:endParaRPr>
          </a:p>
          <a:p>
            <a:r>
              <a:rPr lang="en-US" sz="1800" dirty="0">
                <a:solidFill>
                  <a:schemeClr val="bg1"/>
                </a:solidFill>
                <a:latin typeface="Montserrat"/>
              </a:rPr>
              <a:t>Jenkins also supports cloud based architecture so that we can deploy Jenkins in cloud based platforms.</a:t>
            </a:r>
            <a:endParaRPr lang="en-US" sz="1800" dirty="0">
              <a:solidFill>
                <a:schemeClr val="bg1"/>
              </a:solidFill>
            </a:endParaRPr>
          </a:p>
          <a:p>
            <a:endParaRPr lang="en-US" sz="1800" dirty="0">
              <a:solidFill>
                <a:schemeClr val="bg1"/>
              </a:solidFill>
            </a:endParaRPr>
          </a:p>
        </p:txBody>
      </p:sp>
      <p:sp>
        <p:nvSpPr>
          <p:cNvPr id="12" name="Rectangle 11"/>
          <p:cNvSpPr>
            <a:spLocks noGrp="1" noRot="1" noChangeAspect="1" noMove="1" noResize="1" noEditPoints="1" noAdjustHandles="1" noChangeArrowheads="1" noChangeShapeType="1" noTextEdit="1"/>
          </p:cNvSpPr>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1" y="2075420"/>
            <a:ext cx="12048729" cy="4093306"/>
            <a:chOff x="1" y="2075420"/>
            <a:chExt cx="12048729" cy="4093306"/>
          </a:xfrm>
        </p:grpSpPr>
        <p:sp>
          <p:nvSpPr>
            <p:cNvPr id="15" name="Oval 14"/>
            <p:cNvSpPr/>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258846" y="602182"/>
            <a:ext cx="5953980" cy="1497270"/>
          </a:xfrm>
          <a:noFill/>
        </p:spPr>
        <p:txBody>
          <a:bodyPr anchor="b">
            <a:normAutofit/>
          </a:bodyPr>
          <a:lstStyle/>
          <a:p>
            <a:r>
              <a:rPr lang="en-US" sz="4800" b="1">
                <a:solidFill>
                  <a:schemeClr val="bg1"/>
                </a:solidFill>
              </a:rPr>
              <a:t>Disadvantages of Using Jenkins</a:t>
            </a:r>
            <a:endParaRPr lang="en-US" sz="4800" b="1">
              <a:solidFill>
                <a:schemeClr val="bg1"/>
              </a:solidFill>
            </a:endParaRPr>
          </a:p>
        </p:txBody>
      </p:sp>
      <p:sp>
        <p:nvSpPr>
          <p:cNvPr id="22" name="Rectangle 21"/>
          <p:cNvSpPr>
            <a:spLocks noGrp="1" noRot="1" noChangeAspect="1" noMove="1" noResize="1" noEditPoints="1" noAdjustHandles="1" noChangeArrowheads="1" noChangeShapeType="1" noTextEdit="1"/>
          </p:cNvSpPr>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a:grpSpLocks noGrp="1" noRot="1" noChangeAspect="1" noMove="1" noResize="1" noUngrp="1"/>
          </p:cNvGrpSpPr>
          <p:nvPr/>
        </p:nvGrpSpPr>
        <p:grpSpPr>
          <a:xfrm>
            <a:off x="11259539" y="317578"/>
            <a:ext cx="548640" cy="549007"/>
            <a:chOff x="7029447" y="3514725"/>
            <a:chExt cx="1285875" cy="549007"/>
          </a:xfrm>
        </p:grpSpPr>
        <p:cxnSp>
          <p:nvCxnSpPr>
            <p:cNvPr id="25" name="Straight Connector 24"/>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p:cNvSpPr>
            <a:spLocks noGrp="1" noRot="1" noChangeAspect="1" noMove="1" noResize="1" noEditPoints="1" noAdjustHandles="1" noChangeArrowheads="1" noChangeShapeType="1" noTextEdit="1"/>
          </p:cNvSpPr>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a:grpSpLocks noGrp="1" noRot="1" noChangeAspect="1" noMove="1" noResize="1" noUngrp="1"/>
          </p:cNvGrpSpPr>
          <p:nvPr/>
        </p:nvGrpSpPr>
        <p:grpSpPr>
          <a:xfrm rot="5400000">
            <a:off x="616345" y="5940560"/>
            <a:ext cx="1285875" cy="549007"/>
            <a:chOff x="7029447" y="3514725"/>
            <a:chExt cx="1285875" cy="549007"/>
          </a:xfrm>
        </p:grpSpPr>
        <p:cxnSp>
          <p:nvCxnSpPr>
            <p:cNvPr id="33" name="Straight Connector 32"/>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descr="Web Design"/>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27" y="1363839"/>
            <a:ext cx="4134103" cy="4134103"/>
          </a:xfrm>
          <a:prstGeom prst="rect">
            <a:avLst/>
          </a:prstGeom>
        </p:spPr>
      </p:pic>
      <p:grpSp>
        <p:nvGrpSpPr>
          <p:cNvPr id="38" name="Group 37"/>
          <p:cNvGrpSpPr>
            <a:grpSpLocks noGrp="1" noRot="1" noChangeAspect="1" noMove="1" noResize="1" noUngrp="1"/>
          </p:cNvGrpSpPr>
          <p:nvPr/>
        </p:nvGrpSpPr>
        <p:grpSpPr>
          <a:xfrm rot="16200000">
            <a:off x="447041" y="808145"/>
            <a:ext cx="304800" cy="429768"/>
            <a:chOff x="215328" y="-46937"/>
            <a:chExt cx="304800" cy="2773841"/>
          </a:xfrm>
        </p:grpSpPr>
        <p:cxnSp>
          <p:nvCxnSpPr>
            <p:cNvPr id="39" name="Straight Connector 38"/>
            <p:cNvCxnSpPr/>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a:xfrm>
            <a:off x="4654997" y="2310245"/>
            <a:ext cx="6557832" cy="3674478"/>
          </a:xfrm>
          <a:noFill/>
        </p:spPr>
        <p:txBody>
          <a:bodyPr vert="horz" lIns="91440" tIns="45720" rIns="91440" bIns="45720" rtlCol="0" anchor="t">
            <a:normAutofit/>
          </a:bodyPr>
          <a:lstStyle/>
          <a:p>
            <a:endParaRPr lang="en-US" sz="1500">
              <a:solidFill>
                <a:schemeClr val="bg1"/>
              </a:solidFill>
              <a:latin typeface="Montserrat"/>
            </a:endParaRPr>
          </a:p>
          <a:p>
            <a:r>
              <a:rPr lang="en-US" sz="1800" dirty="0">
                <a:solidFill>
                  <a:schemeClr val="bg1"/>
                </a:solidFill>
                <a:latin typeface="Montserrat"/>
              </a:rPr>
              <a:t>Its interface is out dated and not user friendly compared to current user interface trends.</a:t>
            </a:r>
            <a:endParaRPr lang="en-US" sz="1800" dirty="0">
              <a:solidFill>
                <a:schemeClr val="bg1"/>
              </a:solidFill>
            </a:endParaRPr>
          </a:p>
          <a:p>
            <a:r>
              <a:rPr lang="en-US" sz="1800" dirty="0">
                <a:solidFill>
                  <a:schemeClr val="bg1"/>
                </a:solidFill>
                <a:latin typeface="Montserrat"/>
              </a:rPr>
              <a:t>Not easy to maintain it because it runs on a server and requires some skills as server administrator to monitor its activity.</a:t>
            </a:r>
            <a:endParaRPr lang="en-US" sz="1800" dirty="0">
              <a:solidFill>
                <a:schemeClr val="bg1"/>
              </a:solidFill>
            </a:endParaRPr>
          </a:p>
          <a:p>
            <a:r>
              <a:rPr lang="en-US" sz="1800" dirty="0">
                <a:solidFill>
                  <a:schemeClr val="bg1"/>
                </a:solidFill>
                <a:latin typeface="Montserrat"/>
              </a:rPr>
              <a:t>CI regularly breaks due to some small setting changes. CI will be paused and therefore requires some developer's team attention.</a:t>
            </a:r>
            <a:endParaRPr lang="en-US" sz="1800" dirty="0">
              <a:solidFill>
                <a:schemeClr val="bg1"/>
              </a:solidFill>
            </a:endParaRPr>
          </a:p>
          <a:p>
            <a:endParaRPr lang="en-US" sz="1800" dirty="0">
              <a:solidFill>
                <a:schemeClr val="bg1"/>
              </a:solidFill>
            </a:endParaRPr>
          </a:p>
          <a:p>
            <a:pPr marL="0" indent="0">
              <a:buNone/>
            </a:pPr>
            <a:endParaRPr lang="en-US" sz="15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accent1"/>
              </a:solidFill>
            </a:endParaRPr>
          </a:p>
        </p:txBody>
      </p:sp>
      <p:sp>
        <p:nvSpPr>
          <p:cNvPr id="12" name="Freeform: Shape 11"/>
          <p:cNvSpPr>
            <a:spLocks noGrp="1" noRot="1" noChangeAspect="1" noMove="1" noResize="1" noEditPoints="1" noAdjustHandles="1" noChangeArrowheads="1" noChangeShapeType="1" noTextEdit="1"/>
          </p:cNvSpPr>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accent1"/>
              </a:solidFill>
            </a:endParaRPr>
          </a:p>
        </p:txBody>
      </p:sp>
      <p:sp>
        <p:nvSpPr>
          <p:cNvPr id="2" name="Title 1"/>
          <p:cNvSpPr>
            <a:spLocks noGrp="1"/>
          </p:cNvSpPr>
          <p:nvPr>
            <p:ph type="title"/>
          </p:nvPr>
        </p:nvSpPr>
        <p:spPr>
          <a:xfrm>
            <a:off x="1102368" y="3306515"/>
            <a:ext cx="3826286" cy="3215373"/>
          </a:xfrm>
        </p:spPr>
        <p:txBody>
          <a:bodyPr>
            <a:normAutofit/>
          </a:bodyPr>
          <a:lstStyle/>
          <a:p>
            <a:pPr algn="ctr"/>
            <a:r>
              <a:rPr lang="en-US" b="1">
                <a:solidFill>
                  <a:schemeClr val="bg1"/>
                </a:solidFill>
              </a:rPr>
              <a:t>What is continuous Integration</a:t>
            </a:r>
            <a:r>
              <a:rPr lang="en-US">
                <a:solidFill>
                  <a:schemeClr val="bg1"/>
                </a:solidFill>
              </a:rPr>
              <a:t> </a:t>
            </a:r>
            <a:endParaRPr lang="en-US">
              <a:solidFill>
                <a:schemeClr val="bg1"/>
              </a:solidFill>
            </a:endParaRPr>
          </a:p>
        </p:txBody>
      </p:sp>
      <p:sp>
        <p:nvSpPr>
          <p:cNvPr id="14" name="Freeform: Shape 13"/>
          <p:cNvSpPr>
            <a:spLocks noGrp="1" noRot="1" noChangeAspect="1" noMove="1" noResize="1" noEditPoints="1" noAdjustHandles="1" noChangeArrowheads="1" noChangeShapeType="1" noTextEdit="1"/>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6" name="Freeform: Shape 15"/>
          <p:cNvSpPr>
            <a:spLocks noGrp="1" noRot="1" noChangeAspect="1" noMove="1" noResize="1" noEditPoints="1" noAdjustHandles="1" noChangeArrowheads="1" noChangeShapeType="1" noTextEdit="1"/>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p:cNvSpPr>
            <a:spLocks noGrp="1" noRot="1" noChangeAspect="1" noMove="1" noResize="1" noEditPoints="1" noAdjustHandles="1" noChangeArrowheads="1" noChangeShapeType="1" noTextEdit="1"/>
          </p:cNvSpPr>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0" name="Freeform: Shape 19"/>
          <p:cNvSpPr>
            <a:spLocks noGrp="1" noRot="1" noChangeAspect="1" noMove="1" noResize="1" noEditPoints="1" noAdjustHandles="1" noChangeArrowheads="1" noChangeShapeType="1" noTextEdit="1"/>
          </p:cNvSpPr>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 name="Content Placeholder 2"/>
          <p:cNvSpPr>
            <a:spLocks noGrp="1"/>
          </p:cNvSpPr>
          <p:nvPr>
            <p:ph idx="1"/>
          </p:nvPr>
        </p:nvSpPr>
        <p:spPr>
          <a:xfrm>
            <a:off x="4363184" y="433339"/>
            <a:ext cx="6065437" cy="4523866"/>
          </a:xfrm>
        </p:spPr>
        <p:txBody>
          <a:bodyPr vert="horz" lIns="91440" tIns="45720" rIns="91440" bIns="45720" rtlCol="0" anchor="t">
            <a:normAutofit/>
          </a:bodyPr>
          <a:lstStyle/>
          <a:p>
            <a:r>
              <a:rPr lang="en-US" sz="2000" dirty="0">
                <a:solidFill>
                  <a:schemeClr val="bg1"/>
                </a:solidFill>
              </a:rPr>
              <a:t>Continuous integration is a development practice in which developers are required to commit changes to source code in a shared repository several times a day. Every commit is then build and this allows the teams to detect </a:t>
            </a:r>
            <a:endParaRPr lang="en-US" sz="2000" dirty="0">
              <a:solidFill>
                <a:schemeClr val="bg1"/>
              </a:solidFill>
            </a:endParaRPr>
          </a:p>
          <a:p>
            <a:r>
              <a:rPr lang="en-US" sz="2000" dirty="0">
                <a:solidFill>
                  <a:schemeClr val="bg1"/>
                </a:solidFill>
              </a:rPr>
              <a:t>It then bring following benefits to software development: </a:t>
            </a:r>
            <a:endParaRPr lang="en-US" sz="2000" dirty="0">
              <a:solidFill>
                <a:schemeClr val="bg1"/>
              </a:solidFill>
            </a:endParaRPr>
          </a:p>
          <a:p>
            <a:r>
              <a:rPr lang="en-US" sz="2000" dirty="0">
                <a:solidFill>
                  <a:schemeClr val="bg1"/>
                </a:solidFill>
              </a:rPr>
              <a:t>1.catch issues fast and nip them in the build.</a:t>
            </a:r>
            <a:endParaRPr lang="en-US" sz="2000" dirty="0">
              <a:solidFill>
                <a:schemeClr val="bg1"/>
              </a:solidFill>
            </a:endParaRPr>
          </a:p>
          <a:p>
            <a:r>
              <a:rPr lang="en-US" sz="2000" dirty="0">
                <a:solidFill>
                  <a:schemeClr val="bg1"/>
                </a:solidFill>
              </a:rPr>
              <a:t>2.everyone can see what's happening.</a:t>
            </a:r>
            <a:endParaRPr lang="en-US" sz="2000" dirty="0">
              <a:solidFill>
                <a:schemeClr val="bg1"/>
              </a:solidFill>
            </a:endParaRPr>
          </a:p>
          <a:p>
            <a:r>
              <a:rPr lang="en-US" sz="2000" dirty="0">
                <a:solidFill>
                  <a:schemeClr val="bg1"/>
                </a:solidFill>
              </a:rPr>
              <a:t>3.Automate the build.</a:t>
            </a:r>
            <a:endParaRPr lang="en-US" sz="2000" dirty="0">
              <a:solidFill>
                <a:schemeClr val="bg1"/>
              </a:solidFill>
            </a:endParaRPr>
          </a:p>
          <a:p>
            <a:r>
              <a:rPr lang="en-US" sz="2000" dirty="0">
                <a:solidFill>
                  <a:schemeClr val="bg1"/>
                </a:solidFill>
              </a:rPr>
              <a:t>4.Continuous integration leads to Continuous deployment  allowing us to deliver software more rapidly.</a:t>
            </a:r>
            <a:endParaRPr lang="en-US" sz="2000" dirty="0">
              <a:solidFill>
                <a:schemeClr val="bg1"/>
              </a:solidFill>
            </a:endParaRPr>
          </a:p>
        </p:txBody>
      </p:sp>
      <p:grpSp>
        <p:nvGrpSpPr>
          <p:cNvPr id="22" name="Graphic 185"/>
          <p:cNvGrpSpPr>
            <a:grpSpLocks noGrp="1" noRot="1" noChangeAspect="1" noMove="1" noResize="1" noUngrp="1"/>
          </p:cNvGrpSpPr>
          <p:nvPr/>
        </p:nvGrpSpPr>
        <p:grpSpPr>
          <a:xfrm>
            <a:off x="10428634" y="5987064"/>
            <a:ext cx="1054466" cy="469689"/>
            <a:chOff x="9841624" y="4115729"/>
            <a:chExt cx="602169" cy="268223"/>
          </a:xfrm>
          <a:solidFill>
            <a:schemeClr val="bg1"/>
          </a:solidFill>
        </p:grpSpPr>
        <p:sp>
          <p:nvSpPr>
            <p:cNvPr id="23" name="Freeform: Shape 22"/>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684884"/>
            <a:ext cx="3283969" cy="1280307"/>
          </a:xfrm>
        </p:spPr>
        <p:txBody>
          <a:bodyPr anchor="t">
            <a:normAutofit/>
          </a:bodyPr>
          <a:lstStyle/>
          <a:p>
            <a:r>
              <a:rPr lang="en-US" sz="4000" b="1">
                <a:solidFill>
                  <a:schemeClr val="bg1"/>
                </a:solidFill>
              </a:rPr>
              <a:t>   Continuous      </a:t>
            </a:r>
            <a:r>
              <a:rPr lang="en-US" sz="4000" b="1" dirty="0">
                <a:solidFill>
                  <a:schemeClr val="bg1"/>
                </a:solidFill>
              </a:rPr>
              <a:t>Integration </a:t>
            </a:r>
            <a:endParaRPr lang="en-US" sz="4000" b="1" dirty="0">
              <a:solidFill>
                <a:schemeClr val="bg1"/>
              </a:solidFill>
            </a:endParaRPr>
          </a:p>
        </p:txBody>
      </p:sp>
      <p:sp>
        <p:nvSpPr>
          <p:cNvPr id="46" name="Content Placeholder 7"/>
          <p:cNvSpPr>
            <a:spLocks noGrp="1"/>
          </p:cNvSpPr>
          <p:nvPr>
            <p:ph idx="1"/>
          </p:nvPr>
        </p:nvSpPr>
        <p:spPr>
          <a:xfrm>
            <a:off x="838200" y="3146400"/>
            <a:ext cx="4391025" cy="2454300"/>
          </a:xfrm>
        </p:spPr>
        <p:txBody>
          <a:bodyPr>
            <a:normAutofit/>
          </a:bodyPr>
          <a:lstStyle/>
          <a:p>
            <a:endParaRPr lang="en-US" sz="2400">
              <a:solidFill>
                <a:schemeClr val="bg1">
                  <a:alpha val="80000"/>
                </a:schemeClr>
              </a:solidFill>
            </a:endParaRPr>
          </a:p>
        </p:txBody>
      </p:sp>
      <p:pic>
        <p:nvPicPr>
          <p:cNvPr id="4" name="Content Placeholder 3" descr="A diagram of a software development process&#10;&#10;Description automatically generated"/>
          <p:cNvPicPr>
            <a:picLocks noChangeAspect="1"/>
          </p:cNvPicPr>
          <p:nvPr/>
        </p:nvPicPr>
        <p:blipFill>
          <a:blip r:embed="rId1"/>
          <a:stretch>
            <a:fillRect/>
          </a:stretch>
        </p:blipFill>
        <p:spPr>
          <a:xfrm>
            <a:off x="4155057" y="374313"/>
            <a:ext cx="7661993" cy="5552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p:cNvSpPr>
            <a:spLocks noGrp="1" noRot="1" noChangeAspect="1" noMove="1" noResize="1" noEditPoints="1" noAdjustHandles="1" noChangeArrowheads="1" noChangeShapeType="1" noTextEdit="1"/>
          </p:cNvSpPr>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p:cNvGrpSpPr>
            <a:grpSpLocks noGrp="1" noRot="1" noChangeAspect="1" noMove="1" noResize="1" noUngrp="1"/>
          </p:cNvGrpSpPr>
          <p:nvPr/>
        </p:nvGrpSpPr>
        <p:grpSpPr>
          <a:xfrm>
            <a:off x="1" y="2075420"/>
            <a:ext cx="12048729" cy="4093306"/>
            <a:chOff x="1" y="2075420"/>
            <a:chExt cx="12048729" cy="4093306"/>
          </a:xfrm>
        </p:grpSpPr>
        <p:sp>
          <p:nvSpPr>
            <p:cNvPr id="139" name="Oval 138"/>
            <p:cNvSpPr/>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p:cNvSpPr/>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436875" y="602181"/>
            <a:ext cx="7315200" cy="813271"/>
          </a:xfrm>
          <a:noFill/>
        </p:spPr>
        <p:txBody>
          <a:bodyPr vert="horz" lIns="91440" tIns="45720" rIns="91440" bIns="45720" rtlCol="0" anchor="b">
            <a:normAutofit/>
          </a:bodyPr>
          <a:lstStyle/>
          <a:p>
            <a:pPr algn="ctr"/>
            <a:r>
              <a:rPr lang="en-US" sz="4800" b="1" dirty="0">
                <a:solidFill>
                  <a:schemeClr val="bg1"/>
                </a:solidFill>
              </a:rPr>
              <a:t> </a:t>
            </a:r>
            <a:r>
              <a:rPr lang="en-US" sz="4800" b="1" kern="1200" dirty="0">
                <a:solidFill>
                  <a:schemeClr val="bg1"/>
                </a:solidFill>
                <a:latin typeface="+mj-lt"/>
                <a:ea typeface="+mj-ea"/>
                <a:cs typeface="+mj-cs"/>
              </a:rPr>
              <a:t> Jenkins Work Flow</a:t>
            </a:r>
            <a:endParaRPr lang="en-US" sz="4800" b="1" kern="1200" dirty="0">
              <a:solidFill>
                <a:schemeClr val="bg1"/>
              </a:solidFill>
              <a:latin typeface="+mj-lt"/>
              <a:ea typeface="+mj-ea"/>
              <a:cs typeface="+mj-cs"/>
            </a:endParaRPr>
          </a:p>
        </p:txBody>
      </p:sp>
      <p:sp>
        <p:nvSpPr>
          <p:cNvPr id="165" name="Rectangle 164"/>
          <p:cNvSpPr>
            <a:spLocks noGrp="1" noRot="1" noChangeAspect="1" noMove="1" noResize="1" noEditPoints="1" noAdjustHandles="1" noChangeArrowheads="1" noChangeShapeType="1" noTextEdit="1"/>
          </p:cNvSpPr>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a:grpSpLocks noGrp="1" noRot="1" noChangeAspect="1" noMove="1" noResize="1" noUngrp="1"/>
          </p:cNvGrpSpPr>
          <p:nvPr/>
        </p:nvGrpSpPr>
        <p:grpSpPr>
          <a:xfrm>
            <a:off x="11259539" y="317578"/>
            <a:ext cx="548640" cy="549007"/>
            <a:chOff x="7029447" y="3514725"/>
            <a:chExt cx="1285875" cy="549007"/>
          </a:xfrm>
        </p:grpSpPr>
        <p:cxnSp>
          <p:nvCxnSpPr>
            <p:cNvPr id="149" name="Straight Connector 148"/>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4" name="Rectangle 153"/>
          <p:cNvSpPr>
            <a:spLocks noGrp="1" noRot="1" noChangeAspect="1" noMove="1" noResize="1" noEditPoints="1" noAdjustHandles="1" noChangeArrowheads="1" noChangeShapeType="1" noTextEdit="1"/>
          </p:cNvSpPr>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p:cNvGrpSpPr>
            <a:grpSpLocks noGrp="1" noRot="1" noChangeAspect="1" noMove="1" noResize="1" noUngrp="1"/>
          </p:cNvGrpSpPr>
          <p:nvPr/>
        </p:nvGrpSpPr>
        <p:grpSpPr>
          <a:xfrm rot="5400000">
            <a:off x="616345" y="5940560"/>
            <a:ext cx="1285875" cy="549007"/>
            <a:chOff x="7029447" y="3514725"/>
            <a:chExt cx="1285875" cy="549007"/>
          </a:xfrm>
        </p:grpSpPr>
        <p:cxnSp>
          <p:nvCxnSpPr>
            <p:cNvPr id="157" name="Straight Connector 156"/>
            <p:cNvCxnSpPr/>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5" descr="A diagram of a software development process&#10;&#10;Description automatically generated"/>
          <p:cNvPicPr>
            <a:picLocks noGrp="1" noChangeAspect="1"/>
          </p:cNvPicPr>
          <p:nvPr>
            <p:ph idx="1"/>
          </p:nvPr>
        </p:nvPicPr>
        <p:blipFill>
          <a:blip r:embed="rId1"/>
          <a:stretch>
            <a:fillRect/>
          </a:stretch>
        </p:blipFill>
        <p:spPr>
          <a:xfrm>
            <a:off x="1387327" y="1413554"/>
            <a:ext cx="9414293" cy="4339174"/>
          </a:xfr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17717</Words>
  <Application>WPS Presentation</Application>
  <PresentationFormat>Widescreen</PresentationFormat>
  <Paragraphs>305</Paragraphs>
  <Slides>48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48</vt:i4>
      </vt:variant>
    </vt:vector>
  </HeadingPairs>
  <TitlesOfParts>
    <vt:vector size="66" baseType="lpstr">
      <vt:lpstr>Arial</vt:lpstr>
      <vt:lpstr>SimSun</vt:lpstr>
      <vt:lpstr>Wingdings</vt:lpstr>
      <vt:lpstr>Nunito</vt:lpstr>
      <vt:lpstr>Segoe Print</vt:lpstr>
      <vt:lpstr>Roboto</vt:lpstr>
      <vt:lpstr>Times New Roman</vt:lpstr>
      <vt:lpstr>Montserrat</vt:lpstr>
      <vt:lpstr>Aptos</vt:lpstr>
      <vt:lpstr>Microsoft YaHei</vt:lpstr>
      <vt:lpstr>Arial Unicode MS</vt:lpstr>
      <vt:lpstr>Aptos Display</vt:lpstr>
      <vt:lpstr>Calibri</vt:lpstr>
      <vt:lpstr>Aptos</vt:lpstr>
      <vt:lpstr>Arial</vt:lpstr>
      <vt:lpstr>Consolas</vt:lpstr>
      <vt:lpstr>Roboto Mono</vt:lpstr>
      <vt:lpstr>office theme</vt:lpstr>
      <vt:lpstr>PowerPoint 演示文稿</vt:lpstr>
      <vt:lpstr>What is Jenkins  ?                         </vt:lpstr>
      <vt:lpstr>Why Jenkins  ?</vt:lpstr>
      <vt:lpstr>Features of Jenkins   </vt:lpstr>
      <vt:lpstr>Advantages of Using Jenkins</vt:lpstr>
      <vt:lpstr>Disadvantages of Using Jenkins</vt:lpstr>
      <vt:lpstr>What is continuous Integration </vt:lpstr>
      <vt:lpstr>   Continuous      Integration </vt:lpstr>
      <vt:lpstr>  Jenkins Work Flow</vt:lpstr>
      <vt:lpstr>How Jenkins work </vt:lpstr>
      <vt:lpstr> Plugin Categarizaion</vt:lpstr>
      <vt:lpstr>PowerPoint 演示文稿</vt:lpstr>
      <vt:lpstr>PowerPoint 演示文稿</vt:lpstr>
      <vt:lpstr>PowerPoint 演示文稿</vt:lpstr>
      <vt:lpstr>PowerPoint 演示文稿</vt:lpstr>
      <vt:lpstr>PowerPoint 演示文稿</vt:lpstr>
      <vt:lpstr>PowerPoint 演示文稿</vt:lpstr>
      <vt:lpstr>What is Git ? </vt:lpstr>
      <vt:lpstr>PowerPoint 演示文稿</vt:lpstr>
      <vt:lpstr> Features of Git</vt:lpstr>
      <vt:lpstr>Why using Git ?</vt:lpstr>
      <vt:lpstr>     Steps to Setup a Git</vt:lpstr>
      <vt:lpstr> Git commands </vt:lpstr>
      <vt:lpstr>PowerPoint 演示文稿</vt:lpstr>
      <vt:lpstr>What is git branch ?</vt:lpstr>
      <vt:lpstr>Advantages of Git</vt:lpstr>
      <vt:lpstr>                   Disadvantages of Git</vt:lpstr>
      <vt:lpstr>  Git Workflow</vt:lpstr>
      <vt:lpstr>PowerPoint 演示文稿</vt:lpstr>
      <vt:lpstr> What is GitHub?</vt:lpstr>
      <vt:lpstr>  Benefits of GitHub</vt:lpstr>
      <vt:lpstr>Key Features of   GitHub </vt:lpstr>
      <vt:lpstr>PowerPoint 演示文稿</vt:lpstr>
      <vt:lpstr>  Creating a GitHub Account</vt:lpstr>
      <vt:lpstr>    Creating a Repository</vt:lpstr>
      <vt:lpstr>PowerPoint 演示文稿</vt:lpstr>
      <vt:lpstr>PowerPoint 演示文稿</vt:lpstr>
      <vt:lpstr>PowerPoint 演示文稿</vt:lpstr>
      <vt:lpstr>    Difference between  Git &amp; GitHUB</vt:lpstr>
      <vt:lpstr>PowerPoint 演示文稿</vt:lpstr>
      <vt:lpstr>PowerPoint 演示文稿</vt:lpstr>
      <vt:lpstr>  What is AWS Code Deploy ?</vt:lpstr>
      <vt:lpstr>  What is AWS CodeDeploy used for?</vt:lpstr>
      <vt:lpstr>   Overview of CodeDeploy compute platform</vt:lpstr>
      <vt:lpstr>  Benefits of Amazon CodeDeploy</vt:lpstr>
      <vt:lpstr>  Which type of deployments are supported by AWS CodeDeploy?</vt:lpstr>
      <vt:lpstr>  Conclusion</vt:lpstr>
      <vt:lpstr>PRESENTED BY  Latharani  SPESHWAY SOLUTIONS Pvt Ltd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speshway</cp:lastModifiedBy>
  <cp:revision>1331</cp:revision>
  <dcterms:created xsi:type="dcterms:W3CDTF">2024-11-04T04:07:00Z</dcterms:created>
  <dcterms:modified xsi:type="dcterms:W3CDTF">2024-12-03T06:51:29Z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8E7F4D0C40C741EC8DD4E99741702151_13</vt:lpwstr>
  </property>
  <property fmtid="{D5CDD505-2E9C-101B-9397-08002B2CF9AE}" pid="3" name="KSOProductBuildVer">
    <vt:lpwstr>1033-12.2.0.18911</vt:lpwstr>
  </property>
</Properties>
</file>